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44"/>
  </p:notesMasterIdLst>
  <p:handoutMasterIdLst>
    <p:handoutMasterId r:id="rId145"/>
  </p:handoutMasterIdLst>
  <p:sldIdLst>
    <p:sldId id="313" r:id="rId5"/>
    <p:sldId id="314" r:id="rId6"/>
    <p:sldId id="353" r:id="rId7"/>
    <p:sldId id="380" r:id="rId8"/>
    <p:sldId id="381" r:id="rId9"/>
    <p:sldId id="383" r:id="rId10"/>
    <p:sldId id="384" r:id="rId11"/>
    <p:sldId id="382" r:id="rId12"/>
    <p:sldId id="385" r:id="rId13"/>
    <p:sldId id="387" r:id="rId14"/>
    <p:sldId id="386" r:id="rId15"/>
    <p:sldId id="354" r:id="rId16"/>
    <p:sldId id="355" r:id="rId17"/>
    <p:sldId id="388" r:id="rId18"/>
    <p:sldId id="389" r:id="rId19"/>
    <p:sldId id="356" r:id="rId20"/>
    <p:sldId id="357" r:id="rId21"/>
    <p:sldId id="358" r:id="rId22"/>
    <p:sldId id="359" r:id="rId23"/>
    <p:sldId id="390" r:id="rId24"/>
    <p:sldId id="360" r:id="rId25"/>
    <p:sldId id="361" r:id="rId26"/>
    <p:sldId id="362" r:id="rId27"/>
    <p:sldId id="363" r:id="rId28"/>
    <p:sldId id="364" r:id="rId29"/>
    <p:sldId id="365" r:id="rId30"/>
    <p:sldId id="366" r:id="rId31"/>
    <p:sldId id="367" r:id="rId32"/>
    <p:sldId id="393" r:id="rId33"/>
    <p:sldId id="368" r:id="rId34"/>
    <p:sldId id="394" r:id="rId35"/>
    <p:sldId id="391" r:id="rId36"/>
    <p:sldId id="392" r:id="rId37"/>
    <p:sldId id="369" r:id="rId38"/>
    <p:sldId id="370" r:id="rId39"/>
    <p:sldId id="371" r:id="rId40"/>
    <p:sldId id="376" r:id="rId41"/>
    <p:sldId id="396" r:id="rId42"/>
    <p:sldId id="372" r:id="rId43"/>
    <p:sldId id="373" r:id="rId44"/>
    <p:sldId id="374" r:id="rId45"/>
    <p:sldId id="395" r:id="rId46"/>
    <p:sldId id="397" r:id="rId47"/>
    <p:sldId id="375" r:id="rId48"/>
    <p:sldId id="377" r:id="rId49"/>
    <p:sldId id="401" r:id="rId50"/>
    <p:sldId id="402" r:id="rId51"/>
    <p:sldId id="417" r:id="rId52"/>
    <p:sldId id="379" r:id="rId53"/>
    <p:sldId id="398" r:id="rId54"/>
    <p:sldId id="462" r:id="rId55"/>
    <p:sldId id="408" r:id="rId56"/>
    <p:sldId id="399" r:id="rId57"/>
    <p:sldId id="400" r:id="rId58"/>
    <p:sldId id="403" r:id="rId59"/>
    <p:sldId id="404" r:id="rId60"/>
    <p:sldId id="407" r:id="rId61"/>
    <p:sldId id="405" r:id="rId62"/>
    <p:sldId id="406" r:id="rId63"/>
    <p:sldId id="409" r:id="rId64"/>
    <p:sldId id="410" r:id="rId65"/>
    <p:sldId id="411" r:id="rId66"/>
    <p:sldId id="412" r:id="rId67"/>
    <p:sldId id="424" r:id="rId68"/>
    <p:sldId id="425" r:id="rId69"/>
    <p:sldId id="422" r:id="rId70"/>
    <p:sldId id="426" r:id="rId71"/>
    <p:sldId id="427" r:id="rId72"/>
    <p:sldId id="414" r:id="rId73"/>
    <p:sldId id="418" r:id="rId74"/>
    <p:sldId id="420" r:id="rId75"/>
    <p:sldId id="423" r:id="rId76"/>
    <p:sldId id="416" r:id="rId77"/>
    <p:sldId id="415" r:id="rId78"/>
    <p:sldId id="468" r:id="rId79"/>
    <p:sldId id="472" r:id="rId80"/>
    <p:sldId id="473" r:id="rId81"/>
    <p:sldId id="474" r:id="rId82"/>
    <p:sldId id="475" r:id="rId83"/>
    <p:sldId id="476" r:id="rId84"/>
    <p:sldId id="477" r:id="rId85"/>
    <p:sldId id="470" r:id="rId86"/>
    <p:sldId id="471" r:id="rId87"/>
    <p:sldId id="469" r:id="rId88"/>
    <p:sldId id="495" r:id="rId89"/>
    <p:sldId id="413" r:id="rId90"/>
    <p:sldId id="419" r:id="rId91"/>
    <p:sldId id="428" r:id="rId92"/>
    <p:sldId id="431" r:id="rId93"/>
    <p:sldId id="430" r:id="rId94"/>
    <p:sldId id="463" r:id="rId95"/>
    <p:sldId id="433" r:id="rId96"/>
    <p:sldId id="434" r:id="rId97"/>
    <p:sldId id="435" r:id="rId98"/>
    <p:sldId id="436" r:id="rId99"/>
    <p:sldId id="429" r:id="rId100"/>
    <p:sldId id="437" r:id="rId101"/>
    <p:sldId id="464" r:id="rId102"/>
    <p:sldId id="445" r:id="rId103"/>
    <p:sldId id="466" r:id="rId104"/>
    <p:sldId id="450" r:id="rId105"/>
    <p:sldId id="451" r:id="rId106"/>
    <p:sldId id="454" r:id="rId107"/>
    <p:sldId id="455" r:id="rId108"/>
    <p:sldId id="452" r:id="rId109"/>
    <p:sldId id="465" r:id="rId110"/>
    <p:sldId id="467" r:id="rId111"/>
    <p:sldId id="444" r:id="rId112"/>
    <p:sldId id="438" r:id="rId113"/>
    <p:sldId id="446" r:id="rId114"/>
    <p:sldId id="439" r:id="rId115"/>
    <p:sldId id="440" r:id="rId116"/>
    <p:sldId id="441" r:id="rId117"/>
    <p:sldId id="442" r:id="rId118"/>
    <p:sldId id="443" r:id="rId119"/>
    <p:sldId id="447" r:id="rId120"/>
    <p:sldId id="449" r:id="rId121"/>
    <p:sldId id="448" r:id="rId122"/>
    <p:sldId id="456" r:id="rId123"/>
    <p:sldId id="457" r:id="rId124"/>
    <p:sldId id="458" r:id="rId125"/>
    <p:sldId id="460" r:id="rId126"/>
    <p:sldId id="478" r:id="rId127"/>
    <p:sldId id="479" r:id="rId128"/>
    <p:sldId id="480" r:id="rId129"/>
    <p:sldId id="481" r:id="rId130"/>
    <p:sldId id="482" r:id="rId131"/>
    <p:sldId id="483" r:id="rId132"/>
    <p:sldId id="484" r:id="rId133"/>
    <p:sldId id="485" r:id="rId134"/>
    <p:sldId id="486" r:id="rId135"/>
    <p:sldId id="487" r:id="rId136"/>
    <p:sldId id="488" r:id="rId137"/>
    <p:sldId id="489" r:id="rId138"/>
    <p:sldId id="490" r:id="rId139"/>
    <p:sldId id="491" r:id="rId140"/>
    <p:sldId id="493" r:id="rId141"/>
    <p:sldId id="496" r:id="rId142"/>
    <p:sldId id="494" r:id="rId143"/>
  </p:sldIdLst>
  <p:sldSz cx="9144000" cy="6858000" type="screen4x3"/>
  <p:notesSz cx="7010400" cy="9296400"/>
  <p:custDataLst>
    <p:tags r:id="rId1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689AE6C-0FF9-495C-88DF-1A74468A471A}">
          <p14:sldIdLst>
            <p14:sldId id="313"/>
            <p14:sldId id="314"/>
            <p14:sldId id="353"/>
            <p14:sldId id="380"/>
            <p14:sldId id="381"/>
            <p14:sldId id="383"/>
            <p14:sldId id="384"/>
            <p14:sldId id="382"/>
            <p14:sldId id="385"/>
            <p14:sldId id="387"/>
            <p14:sldId id="386"/>
            <p14:sldId id="354"/>
            <p14:sldId id="355"/>
            <p14:sldId id="388"/>
            <p14:sldId id="389"/>
            <p14:sldId id="356"/>
            <p14:sldId id="357"/>
            <p14:sldId id="358"/>
            <p14:sldId id="359"/>
            <p14:sldId id="390"/>
            <p14:sldId id="360"/>
            <p14:sldId id="361"/>
            <p14:sldId id="362"/>
            <p14:sldId id="363"/>
            <p14:sldId id="364"/>
            <p14:sldId id="365"/>
            <p14:sldId id="366"/>
            <p14:sldId id="367"/>
            <p14:sldId id="393"/>
            <p14:sldId id="368"/>
            <p14:sldId id="394"/>
            <p14:sldId id="391"/>
            <p14:sldId id="392"/>
            <p14:sldId id="369"/>
            <p14:sldId id="370"/>
            <p14:sldId id="371"/>
            <p14:sldId id="376"/>
            <p14:sldId id="396"/>
            <p14:sldId id="372"/>
            <p14:sldId id="373"/>
            <p14:sldId id="374"/>
            <p14:sldId id="395"/>
            <p14:sldId id="397"/>
            <p14:sldId id="375"/>
            <p14:sldId id="377"/>
            <p14:sldId id="401"/>
            <p14:sldId id="402"/>
            <p14:sldId id="417"/>
            <p14:sldId id="379"/>
            <p14:sldId id="398"/>
            <p14:sldId id="462"/>
            <p14:sldId id="408"/>
            <p14:sldId id="399"/>
            <p14:sldId id="400"/>
            <p14:sldId id="403"/>
            <p14:sldId id="404"/>
            <p14:sldId id="407"/>
            <p14:sldId id="405"/>
            <p14:sldId id="406"/>
            <p14:sldId id="409"/>
            <p14:sldId id="410"/>
            <p14:sldId id="411"/>
            <p14:sldId id="412"/>
            <p14:sldId id="424"/>
            <p14:sldId id="425"/>
            <p14:sldId id="422"/>
            <p14:sldId id="426"/>
            <p14:sldId id="427"/>
            <p14:sldId id="414"/>
            <p14:sldId id="418"/>
            <p14:sldId id="420"/>
            <p14:sldId id="423"/>
            <p14:sldId id="416"/>
            <p14:sldId id="415"/>
            <p14:sldId id="468"/>
            <p14:sldId id="472"/>
            <p14:sldId id="473"/>
            <p14:sldId id="474"/>
            <p14:sldId id="475"/>
            <p14:sldId id="476"/>
            <p14:sldId id="477"/>
            <p14:sldId id="470"/>
            <p14:sldId id="471"/>
            <p14:sldId id="469"/>
            <p14:sldId id="495"/>
            <p14:sldId id="413"/>
            <p14:sldId id="419"/>
            <p14:sldId id="428"/>
            <p14:sldId id="431"/>
            <p14:sldId id="430"/>
            <p14:sldId id="463"/>
            <p14:sldId id="433"/>
            <p14:sldId id="434"/>
            <p14:sldId id="435"/>
            <p14:sldId id="436"/>
            <p14:sldId id="429"/>
            <p14:sldId id="437"/>
            <p14:sldId id="464"/>
            <p14:sldId id="445"/>
            <p14:sldId id="466"/>
            <p14:sldId id="450"/>
            <p14:sldId id="451"/>
            <p14:sldId id="454"/>
            <p14:sldId id="455"/>
            <p14:sldId id="452"/>
            <p14:sldId id="465"/>
            <p14:sldId id="467"/>
            <p14:sldId id="444"/>
            <p14:sldId id="438"/>
            <p14:sldId id="446"/>
            <p14:sldId id="439"/>
            <p14:sldId id="440"/>
            <p14:sldId id="441"/>
            <p14:sldId id="442"/>
            <p14:sldId id="443"/>
            <p14:sldId id="447"/>
            <p14:sldId id="449"/>
            <p14:sldId id="448"/>
            <p14:sldId id="456"/>
            <p14:sldId id="457"/>
            <p14:sldId id="458"/>
            <p14:sldId id="460"/>
            <p14:sldId id="478"/>
            <p14:sldId id="479"/>
            <p14:sldId id="480"/>
            <p14:sldId id="481"/>
            <p14:sldId id="482"/>
            <p14:sldId id="483"/>
            <p14:sldId id="484"/>
            <p14:sldId id="485"/>
            <p14:sldId id="486"/>
            <p14:sldId id="487"/>
            <p14:sldId id="488"/>
            <p14:sldId id="489"/>
            <p14:sldId id="490"/>
            <p14:sldId id="491"/>
            <p14:sldId id="493"/>
            <p14:sldId id="496"/>
            <p14:sldId id="4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A50021"/>
    <a:srgbClr val="800000"/>
    <a:srgbClr val="FF6600"/>
    <a:srgbClr val="FFFFFF"/>
    <a:srgbClr val="DDDDDD"/>
    <a:srgbClr val="0033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01" autoAdjust="0"/>
  </p:normalViewPr>
  <p:slideViewPr>
    <p:cSldViewPr>
      <p:cViewPr varScale="1">
        <p:scale>
          <a:sx n="110" d="100"/>
          <a:sy n="110" d="100"/>
        </p:scale>
        <p:origin x="16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heme" Target="theme/theme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notesMaster" Target="notesMasters/notesMaster1.xml"/><Relationship Id="rId90" Type="http://schemas.openxmlformats.org/officeDocument/2006/relationships/slide" Target="slides/slide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0878D24-9582-4E4B-A99A-25615F16C338}" type="datetimeFigureOut">
              <a:rPr lang="en-US"/>
              <a:pPr>
                <a:defRPr/>
              </a:pPr>
              <a:t>10/26/2015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123A3760-E640-4460-8C1B-97FCF8CE6C7F}" type="slidenum">
              <a:rPr lang="en-US"/>
              <a:pPr>
                <a:defRPr/>
              </a:pPr>
              <a:t>0</a:t>
            </a:fld>
            <a:endParaRPr lang="en-US"/>
          </a:p>
        </p:txBody>
      </p:sp>
    </p:spTree>
    <p:extLst>
      <p:ext uri="{BB962C8B-B14F-4D97-AF65-F5344CB8AC3E}">
        <p14:creationId xmlns:p14="http://schemas.microsoft.com/office/powerpoint/2010/main" val="149778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4072599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1E7C3-4F2E-4A98-8A96-FCBDB1C2E159}" type="slidenum">
              <a:rPr lang="en-US" smtClean="0"/>
              <a:pPr eaLnBrk="1" hangingPunct="1"/>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7499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a:t>
            </a:fld>
            <a:endParaRPr lang="en-US"/>
          </a:p>
        </p:txBody>
      </p:sp>
    </p:spTree>
    <p:extLst>
      <p:ext uri="{BB962C8B-B14F-4D97-AF65-F5344CB8AC3E}">
        <p14:creationId xmlns:p14="http://schemas.microsoft.com/office/powerpoint/2010/main" val="63717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a:t>
            </a:fld>
            <a:endParaRPr lang="en-US"/>
          </a:p>
        </p:txBody>
      </p:sp>
    </p:spTree>
    <p:extLst>
      <p:ext uri="{BB962C8B-B14F-4D97-AF65-F5344CB8AC3E}">
        <p14:creationId xmlns:p14="http://schemas.microsoft.com/office/powerpoint/2010/main" val="2313306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a:t>
            </a:fld>
            <a:endParaRPr lang="en-US"/>
          </a:p>
        </p:txBody>
      </p:sp>
    </p:spTree>
    <p:extLst>
      <p:ext uri="{BB962C8B-B14F-4D97-AF65-F5344CB8AC3E}">
        <p14:creationId xmlns:p14="http://schemas.microsoft.com/office/powerpoint/2010/main" val="375341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a:t>
            </a:fld>
            <a:endParaRPr lang="en-US"/>
          </a:p>
        </p:txBody>
      </p:sp>
    </p:spTree>
    <p:extLst>
      <p:ext uri="{BB962C8B-B14F-4D97-AF65-F5344CB8AC3E}">
        <p14:creationId xmlns:p14="http://schemas.microsoft.com/office/powerpoint/2010/main" val="286649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a:t>
            </a:fld>
            <a:endParaRPr lang="en-US"/>
          </a:p>
        </p:txBody>
      </p:sp>
    </p:spTree>
    <p:extLst>
      <p:ext uri="{BB962C8B-B14F-4D97-AF65-F5344CB8AC3E}">
        <p14:creationId xmlns:p14="http://schemas.microsoft.com/office/powerpoint/2010/main" val="3589754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a:t>
            </a:fld>
            <a:endParaRPr lang="en-US"/>
          </a:p>
        </p:txBody>
      </p:sp>
    </p:spTree>
    <p:extLst>
      <p:ext uri="{BB962C8B-B14F-4D97-AF65-F5344CB8AC3E}">
        <p14:creationId xmlns:p14="http://schemas.microsoft.com/office/powerpoint/2010/main" val="778637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a:t>
            </a:fld>
            <a:endParaRPr lang="en-US"/>
          </a:p>
        </p:txBody>
      </p:sp>
    </p:spTree>
    <p:extLst>
      <p:ext uri="{BB962C8B-B14F-4D97-AF65-F5344CB8AC3E}">
        <p14:creationId xmlns:p14="http://schemas.microsoft.com/office/powerpoint/2010/main" val="265643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a:t>
            </a:fld>
            <a:endParaRPr lang="en-US"/>
          </a:p>
        </p:txBody>
      </p:sp>
    </p:spTree>
    <p:extLst>
      <p:ext uri="{BB962C8B-B14F-4D97-AF65-F5344CB8AC3E}">
        <p14:creationId xmlns:p14="http://schemas.microsoft.com/office/powerpoint/2010/main" val="912711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a:t>
            </a:fld>
            <a:endParaRPr lang="en-US"/>
          </a:p>
        </p:txBody>
      </p:sp>
    </p:spTree>
    <p:extLst>
      <p:ext uri="{BB962C8B-B14F-4D97-AF65-F5344CB8AC3E}">
        <p14:creationId xmlns:p14="http://schemas.microsoft.com/office/powerpoint/2010/main" val="656851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a:t>
            </a:fld>
            <a:endParaRPr lang="en-US"/>
          </a:p>
        </p:txBody>
      </p:sp>
    </p:spTree>
    <p:extLst>
      <p:ext uri="{BB962C8B-B14F-4D97-AF65-F5344CB8AC3E}">
        <p14:creationId xmlns:p14="http://schemas.microsoft.com/office/powerpoint/2010/main" val="294125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a:t>
            </a:fld>
            <a:endParaRPr lang="en-US"/>
          </a:p>
        </p:txBody>
      </p:sp>
    </p:spTree>
    <p:extLst>
      <p:ext uri="{BB962C8B-B14F-4D97-AF65-F5344CB8AC3E}">
        <p14:creationId xmlns:p14="http://schemas.microsoft.com/office/powerpoint/2010/main" val="3225537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21</a:t>
            </a:fld>
            <a:endParaRPr lang="en-US"/>
          </a:p>
        </p:txBody>
      </p:sp>
    </p:spTree>
    <p:extLst>
      <p:ext uri="{BB962C8B-B14F-4D97-AF65-F5344CB8AC3E}">
        <p14:creationId xmlns:p14="http://schemas.microsoft.com/office/powerpoint/2010/main" val="3924037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22</a:t>
            </a:fld>
            <a:endParaRPr lang="en-US"/>
          </a:p>
        </p:txBody>
      </p:sp>
    </p:spTree>
    <p:extLst>
      <p:ext uri="{BB962C8B-B14F-4D97-AF65-F5344CB8AC3E}">
        <p14:creationId xmlns:p14="http://schemas.microsoft.com/office/powerpoint/2010/main" val="2935704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23</a:t>
            </a:fld>
            <a:endParaRPr lang="en-US"/>
          </a:p>
        </p:txBody>
      </p:sp>
    </p:spTree>
    <p:extLst>
      <p:ext uri="{BB962C8B-B14F-4D97-AF65-F5344CB8AC3E}">
        <p14:creationId xmlns:p14="http://schemas.microsoft.com/office/powerpoint/2010/main" val="521811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24</a:t>
            </a:fld>
            <a:endParaRPr lang="en-US"/>
          </a:p>
        </p:txBody>
      </p:sp>
    </p:spTree>
    <p:extLst>
      <p:ext uri="{BB962C8B-B14F-4D97-AF65-F5344CB8AC3E}">
        <p14:creationId xmlns:p14="http://schemas.microsoft.com/office/powerpoint/2010/main" val="2980352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25</a:t>
            </a:fld>
            <a:endParaRPr lang="en-US"/>
          </a:p>
        </p:txBody>
      </p:sp>
    </p:spTree>
    <p:extLst>
      <p:ext uri="{BB962C8B-B14F-4D97-AF65-F5344CB8AC3E}">
        <p14:creationId xmlns:p14="http://schemas.microsoft.com/office/powerpoint/2010/main" val="636088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35</a:t>
            </a:fld>
            <a:endParaRPr lang="en-US"/>
          </a:p>
        </p:txBody>
      </p:sp>
    </p:spTree>
    <p:extLst>
      <p:ext uri="{BB962C8B-B14F-4D97-AF65-F5344CB8AC3E}">
        <p14:creationId xmlns:p14="http://schemas.microsoft.com/office/powerpoint/2010/main" val="1196786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36</a:t>
            </a:fld>
            <a:endParaRPr lang="en-US"/>
          </a:p>
        </p:txBody>
      </p:sp>
    </p:spTree>
    <p:extLst>
      <p:ext uri="{BB962C8B-B14F-4D97-AF65-F5344CB8AC3E}">
        <p14:creationId xmlns:p14="http://schemas.microsoft.com/office/powerpoint/2010/main" val="1446798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37</a:t>
            </a:fld>
            <a:endParaRPr lang="en-US"/>
          </a:p>
        </p:txBody>
      </p:sp>
    </p:spTree>
    <p:extLst>
      <p:ext uri="{BB962C8B-B14F-4D97-AF65-F5344CB8AC3E}">
        <p14:creationId xmlns:p14="http://schemas.microsoft.com/office/powerpoint/2010/main" val="1157569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38</a:t>
            </a:fld>
            <a:endParaRPr lang="en-US"/>
          </a:p>
        </p:txBody>
      </p:sp>
    </p:spTree>
    <p:extLst>
      <p:ext uri="{BB962C8B-B14F-4D97-AF65-F5344CB8AC3E}">
        <p14:creationId xmlns:p14="http://schemas.microsoft.com/office/powerpoint/2010/main" val="3707787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39</a:t>
            </a:fld>
            <a:endParaRPr lang="en-US"/>
          </a:p>
        </p:txBody>
      </p:sp>
    </p:spTree>
    <p:extLst>
      <p:ext uri="{BB962C8B-B14F-4D97-AF65-F5344CB8AC3E}">
        <p14:creationId xmlns:p14="http://schemas.microsoft.com/office/powerpoint/2010/main" val="345898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a:t>
            </a:fld>
            <a:endParaRPr lang="en-US"/>
          </a:p>
        </p:txBody>
      </p:sp>
    </p:spTree>
    <p:extLst>
      <p:ext uri="{BB962C8B-B14F-4D97-AF65-F5344CB8AC3E}">
        <p14:creationId xmlns:p14="http://schemas.microsoft.com/office/powerpoint/2010/main" val="2170879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40</a:t>
            </a:fld>
            <a:endParaRPr lang="en-US"/>
          </a:p>
        </p:txBody>
      </p:sp>
    </p:spTree>
    <p:extLst>
      <p:ext uri="{BB962C8B-B14F-4D97-AF65-F5344CB8AC3E}">
        <p14:creationId xmlns:p14="http://schemas.microsoft.com/office/powerpoint/2010/main" val="2614473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41</a:t>
            </a:fld>
            <a:endParaRPr lang="en-US"/>
          </a:p>
        </p:txBody>
      </p:sp>
    </p:spTree>
    <p:extLst>
      <p:ext uri="{BB962C8B-B14F-4D97-AF65-F5344CB8AC3E}">
        <p14:creationId xmlns:p14="http://schemas.microsoft.com/office/powerpoint/2010/main" val="3135969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42</a:t>
            </a:fld>
            <a:endParaRPr lang="en-US"/>
          </a:p>
        </p:txBody>
      </p:sp>
    </p:spTree>
    <p:extLst>
      <p:ext uri="{BB962C8B-B14F-4D97-AF65-F5344CB8AC3E}">
        <p14:creationId xmlns:p14="http://schemas.microsoft.com/office/powerpoint/2010/main" val="1096531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43</a:t>
            </a:fld>
            <a:endParaRPr lang="en-US"/>
          </a:p>
        </p:txBody>
      </p:sp>
    </p:spTree>
    <p:extLst>
      <p:ext uri="{BB962C8B-B14F-4D97-AF65-F5344CB8AC3E}">
        <p14:creationId xmlns:p14="http://schemas.microsoft.com/office/powerpoint/2010/main" val="2003866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44</a:t>
            </a:fld>
            <a:endParaRPr lang="en-US"/>
          </a:p>
        </p:txBody>
      </p:sp>
    </p:spTree>
    <p:extLst>
      <p:ext uri="{BB962C8B-B14F-4D97-AF65-F5344CB8AC3E}">
        <p14:creationId xmlns:p14="http://schemas.microsoft.com/office/powerpoint/2010/main" val="4251857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45</a:t>
            </a:fld>
            <a:endParaRPr lang="en-US"/>
          </a:p>
        </p:txBody>
      </p:sp>
    </p:spTree>
    <p:extLst>
      <p:ext uri="{BB962C8B-B14F-4D97-AF65-F5344CB8AC3E}">
        <p14:creationId xmlns:p14="http://schemas.microsoft.com/office/powerpoint/2010/main" val="46883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46</a:t>
            </a:fld>
            <a:endParaRPr lang="en-US"/>
          </a:p>
        </p:txBody>
      </p:sp>
    </p:spTree>
    <p:extLst>
      <p:ext uri="{BB962C8B-B14F-4D97-AF65-F5344CB8AC3E}">
        <p14:creationId xmlns:p14="http://schemas.microsoft.com/office/powerpoint/2010/main" val="1489985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49</a:t>
            </a:fld>
            <a:endParaRPr lang="en-US"/>
          </a:p>
        </p:txBody>
      </p:sp>
    </p:spTree>
    <p:extLst>
      <p:ext uri="{BB962C8B-B14F-4D97-AF65-F5344CB8AC3E}">
        <p14:creationId xmlns:p14="http://schemas.microsoft.com/office/powerpoint/2010/main" val="4292743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57</a:t>
            </a:fld>
            <a:endParaRPr lang="en-US"/>
          </a:p>
        </p:txBody>
      </p:sp>
    </p:spTree>
    <p:extLst>
      <p:ext uri="{BB962C8B-B14F-4D97-AF65-F5344CB8AC3E}">
        <p14:creationId xmlns:p14="http://schemas.microsoft.com/office/powerpoint/2010/main" val="1778373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58</a:t>
            </a:fld>
            <a:endParaRPr lang="en-US"/>
          </a:p>
        </p:txBody>
      </p:sp>
    </p:spTree>
    <p:extLst>
      <p:ext uri="{BB962C8B-B14F-4D97-AF65-F5344CB8AC3E}">
        <p14:creationId xmlns:p14="http://schemas.microsoft.com/office/powerpoint/2010/main" val="404391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a:t>
            </a:fld>
            <a:endParaRPr lang="en-US"/>
          </a:p>
        </p:txBody>
      </p:sp>
    </p:spTree>
    <p:extLst>
      <p:ext uri="{BB962C8B-B14F-4D97-AF65-F5344CB8AC3E}">
        <p14:creationId xmlns:p14="http://schemas.microsoft.com/office/powerpoint/2010/main" val="2212902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62</a:t>
            </a:fld>
            <a:endParaRPr lang="en-US"/>
          </a:p>
        </p:txBody>
      </p:sp>
    </p:spTree>
    <p:extLst>
      <p:ext uri="{BB962C8B-B14F-4D97-AF65-F5344CB8AC3E}">
        <p14:creationId xmlns:p14="http://schemas.microsoft.com/office/powerpoint/2010/main" val="2841044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63</a:t>
            </a:fld>
            <a:endParaRPr lang="en-US"/>
          </a:p>
        </p:txBody>
      </p:sp>
    </p:spTree>
    <p:extLst>
      <p:ext uri="{BB962C8B-B14F-4D97-AF65-F5344CB8AC3E}">
        <p14:creationId xmlns:p14="http://schemas.microsoft.com/office/powerpoint/2010/main" val="3428260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64</a:t>
            </a:fld>
            <a:endParaRPr lang="en-US"/>
          </a:p>
        </p:txBody>
      </p:sp>
    </p:spTree>
    <p:extLst>
      <p:ext uri="{BB962C8B-B14F-4D97-AF65-F5344CB8AC3E}">
        <p14:creationId xmlns:p14="http://schemas.microsoft.com/office/powerpoint/2010/main" val="1159461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65</a:t>
            </a:fld>
            <a:endParaRPr lang="en-US"/>
          </a:p>
        </p:txBody>
      </p:sp>
    </p:spTree>
    <p:extLst>
      <p:ext uri="{BB962C8B-B14F-4D97-AF65-F5344CB8AC3E}">
        <p14:creationId xmlns:p14="http://schemas.microsoft.com/office/powerpoint/2010/main" val="4225821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66</a:t>
            </a:fld>
            <a:endParaRPr lang="en-US"/>
          </a:p>
        </p:txBody>
      </p:sp>
    </p:spTree>
    <p:extLst>
      <p:ext uri="{BB962C8B-B14F-4D97-AF65-F5344CB8AC3E}">
        <p14:creationId xmlns:p14="http://schemas.microsoft.com/office/powerpoint/2010/main" val="1958764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67</a:t>
            </a:fld>
            <a:endParaRPr lang="en-US"/>
          </a:p>
        </p:txBody>
      </p:sp>
    </p:spTree>
    <p:extLst>
      <p:ext uri="{BB962C8B-B14F-4D97-AF65-F5344CB8AC3E}">
        <p14:creationId xmlns:p14="http://schemas.microsoft.com/office/powerpoint/2010/main" val="1051481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68</a:t>
            </a:fld>
            <a:endParaRPr lang="en-US"/>
          </a:p>
        </p:txBody>
      </p:sp>
    </p:spTree>
    <p:extLst>
      <p:ext uri="{BB962C8B-B14F-4D97-AF65-F5344CB8AC3E}">
        <p14:creationId xmlns:p14="http://schemas.microsoft.com/office/powerpoint/2010/main" val="2425130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69</a:t>
            </a:fld>
            <a:endParaRPr lang="en-US"/>
          </a:p>
        </p:txBody>
      </p:sp>
    </p:spTree>
    <p:extLst>
      <p:ext uri="{BB962C8B-B14F-4D97-AF65-F5344CB8AC3E}">
        <p14:creationId xmlns:p14="http://schemas.microsoft.com/office/powerpoint/2010/main" val="768021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70</a:t>
            </a:fld>
            <a:endParaRPr lang="en-US"/>
          </a:p>
        </p:txBody>
      </p:sp>
    </p:spTree>
    <p:extLst>
      <p:ext uri="{BB962C8B-B14F-4D97-AF65-F5344CB8AC3E}">
        <p14:creationId xmlns:p14="http://schemas.microsoft.com/office/powerpoint/2010/main" val="26644477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71</a:t>
            </a:fld>
            <a:endParaRPr lang="en-US"/>
          </a:p>
        </p:txBody>
      </p:sp>
    </p:spTree>
    <p:extLst>
      <p:ext uri="{BB962C8B-B14F-4D97-AF65-F5344CB8AC3E}">
        <p14:creationId xmlns:p14="http://schemas.microsoft.com/office/powerpoint/2010/main" val="77633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a:t>
            </a:fld>
            <a:endParaRPr lang="en-US"/>
          </a:p>
        </p:txBody>
      </p:sp>
    </p:spTree>
    <p:extLst>
      <p:ext uri="{BB962C8B-B14F-4D97-AF65-F5344CB8AC3E}">
        <p14:creationId xmlns:p14="http://schemas.microsoft.com/office/powerpoint/2010/main" val="1341076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72</a:t>
            </a:fld>
            <a:endParaRPr lang="en-US"/>
          </a:p>
        </p:txBody>
      </p:sp>
    </p:spTree>
    <p:extLst>
      <p:ext uri="{BB962C8B-B14F-4D97-AF65-F5344CB8AC3E}">
        <p14:creationId xmlns:p14="http://schemas.microsoft.com/office/powerpoint/2010/main" val="42509500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73</a:t>
            </a:fld>
            <a:endParaRPr lang="en-US"/>
          </a:p>
        </p:txBody>
      </p:sp>
    </p:spTree>
    <p:extLst>
      <p:ext uri="{BB962C8B-B14F-4D97-AF65-F5344CB8AC3E}">
        <p14:creationId xmlns:p14="http://schemas.microsoft.com/office/powerpoint/2010/main" val="18757294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74</a:t>
            </a:fld>
            <a:endParaRPr lang="en-US"/>
          </a:p>
        </p:txBody>
      </p:sp>
    </p:spTree>
    <p:extLst>
      <p:ext uri="{BB962C8B-B14F-4D97-AF65-F5344CB8AC3E}">
        <p14:creationId xmlns:p14="http://schemas.microsoft.com/office/powerpoint/2010/main" val="1835246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75</a:t>
            </a:fld>
            <a:endParaRPr lang="en-US"/>
          </a:p>
        </p:txBody>
      </p:sp>
    </p:spTree>
    <p:extLst>
      <p:ext uri="{BB962C8B-B14F-4D97-AF65-F5344CB8AC3E}">
        <p14:creationId xmlns:p14="http://schemas.microsoft.com/office/powerpoint/2010/main" val="1218329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76</a:t>
            </a:fld>
            <a:endParaRPr lang="en-US"/>
          </a:p>
        </p:txBody>
      </p:sp>
    </p:spTree>
    <p:extLst>
      <p:ext uri="{BB962C8B-B14F-4D97-AF65-F5344CB8AC3E}">
        <p14:creationId xmlns:p14="http://schemas.microsoft.com/office/powerpoint/2010/main" val="3641826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77</a:t>
            </a:fld>
            <a:endParaRPr lang="en-US"/>
          </a:p>
        </p:txBody>
      </p:sp>
    </p:spTree>
    <p:extLst>
      <p:ext uri="{BB962C8B-B14F-4D97-AF65-F5344CB8AC3E}">
        <p14:creationId xmlns:p14="http://schemas.microsoft.com/office/powerpoint/2010/main" val="2399585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78</a:t>
            </a:fld>
            <a:endParaRPr lang="en-US"/>
          </a:p>
        </p:txBody>
      </p:sp>
    </p:spTree>
    <p:extLst>
      <p:ext uri="{BB962C8B-B14F-4D97-AF65-F5344CB8AC3E}">
        <p14:creationId xmlns:p14="http://schemas.microsoft.com/office/powerpoint/2010/main" val="5231349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79</a:t>
            </a:fld>
            <a:endParaRPr lang="en-US"/>
          </a:p>
        </p:txBody>
      </p:sp>
    </p:spTree>
    <p:extLst>
      <p:ext uri="{BB962C8B-B14F-4D97-AF65-F5344CB8AC3E}">
        <p14:creationId xmlns:p14="http://schemas.microsoft.com/office/powerpoint/2010/main" val="18635924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80</a:t>
            </a:fld>
            <a:endParaRPr lang="en-US"/>
          </a:p>
        </p:txBody>
      </p:sp>
    </p:spTree>
    <p:extLst>
      <p:ext uri="{BB962C8B-B14F-4D97-AF65-F5344CB8AC3E}">
        <p14:creationId xmlns:p14="http://schemas.microsoft.com/office/powerpoint/2010/main" val="27834599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81</a:t>
            </a:fld>
            <a:endParaRPr lang="en-US"/>
          </a:p>
        </p:txBody>
      </p:sp>
    </p:spTree>
    <p:extLst>
      <p:ext uri="{BB962C8B-B14F-4D97-AF65-F5344CB8AC3E}">
        <p14:creationId xmlns:p14="http://schemas.microsoft.com/office/powerpoint/2010/main" val="212290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a:t>
            </a:fld>
            <a:endParaRPr lang="en-US"/>
          </a:p>
        </p:txBody>
      </p:sp>
    </p:spTree>
    <p:extLst>
      <p:ext uri="{BB962C8B-B14F-4D97-AF65-F5344CB8AC3E}">
        <p14:creationId xmlns:p14="http://schemas.microsoft.com/office/powerpoint/2010/main" val="31445518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82</a:t>
            </a:fld>
            <a:endParaRPr lang="en-US"/>
          </a:p>
        </p:txBody>
      </p:sp>
    </p:spTree>
    <p:extLst>
      <p:ext uri="{BB962C8B-B14F-4D97-AF65-F5344CB8AC3E}">
        <p14:creationId xmlns:p14="http://schemas.microsoft.com/office/powerpoint/2010/main" val="10193852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83</a:t>
            </a:fld>
            <a:endParaRPr lang="en-US"/>
          </a:p>
        </p:txBody>
      </p:sp>
    </p:spTree>
    <p:extLst>
      <p:ext uri="{BB962C8B-B14F-4D97-AF65-F5344CB8AC3E}">
        <p14:creationId xmlns:p14="http://schemas.microsoft.com/office/powerpoint/2010/main" val="12149793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84</a:t>
            </a:fld>
            <a:endParaRPr lang="en-US"/>
          </a:p>
        </p:txBody>
      </p:sp>
    </p:spTree>
    <p:extLst>
      <p:ext uri="{BB962C8B-B14F-4D97-AF65-F5344CB8AC3E}">
        <p14:creationId xmlns:p14="http://schemas.microsoft.com/office/powerpoint/2010/main" val="7032541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86</a:t>
            </a:fld>
            <a:endParaRPr lang="en-US"/>
          </a:p>
        </p:txBody>
      </p:sp>
    </p:spTree>
    <p:extLst>
      <p:ext uri="{BB962C8B-B14F-4D97-AF65-F5344CB8AC3E}">
        <p14:creationId xmlns:p14="http://schemas.microsoft.com/office/powerpoint/2010/main" val="6956948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87</a:t>
            </a:fld>
            <a:endParaRPr lang="en-US"/>
          </a:p>
        </p:txBody>
      </p:sp>
    </p:spTree>
    <p:extLst>
      <p:ext uri="{BB962C8B-B14F-4D97-AF65-F5344CB8AC3E}">
        <p14:creationId xmlns:p14="http://schemas.microsoft.com/office/powerpoint/2010/main" val="4198095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88</a:t>
            </a:fld>
            <a:endParaRPr lang="en-US"/>
          </a:p>
        </p:txBody>
      </p:sp>
    </p:spTree>
    <p:extLst>
      <p:ext uri="{BB962C8B-B14F-4D97-AF65-F5344CB8AC3E}">
        <p14:creationId xmlns:p14="http://schemas.microsoft.com/office/powerpoint/2010/main" val="12834112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89</a:t>
            </a:fld>
            <a:endParaRPr lang="en-US"/>
          </a:p>
        </p:txBody>
      </p:sp>
    </p:spTree>
    <p:extLst>
      <p:ext uri="{BB962C8B-B14F-4D97-AF65-F5344CB8AC3E}">
        <p14:creationId xmlns:p14="http://schemas.microsoft.com/office/powerpoint/2010/main" val="3457521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90</a:t>
            </a:fld>
            <a:endParaRPr lang="en-US"/>
          </a:p>
        </p:txBody>
      </p:sp>
    </p:spTree>
    <p:extLst>
      <p:ext uri="{BB962C8B-B14F-4D97-AF65-F5344CB8AC3E}">
        <p14:creationId xmlns:p14="http://schemas.microsoft.com/office/powerpoint/2010/main" val="7690398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91</a:t>
            </a:fld>
            <a:endParaRPr lang="en-US"/>
          </a:p>
        </p:txBody>
      </p:sp>
    </p:spTree>
    <p:extLst>
      <p:ext uri="{BB962C8B-B14F-4D97-AF65-F5344CB8AC3E}">
        <p14:creationId xmlns:p14="http://schemas.microsoft.com/office/powerpoint/2010/main" val="9603144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92</a:t>
            </a:fld>
            <a:endParaRPr lang="en-US"/>
          </a:p>
        </p:txBody>
      </p:sp>
    </p:spTree>
    <p:extLst>
      <p:ext uri="{BB962C8B-B14F-4D97-AF65-F5344CB8AC3E}">
        <p14:creationId xmlns:p14="http://schemas.microsoft.com/office/powerpoint/2010/main" val="481712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a:t>
            </a:fld>
            <a:endParaRPr lang="en-US"/>
          </a:p>
        </p:txBody>
      </p:sp>
    </p:spTree>
    <p:extLst>
      <p:ext uri="{BB962C8B-B14F-4D97-AF65-F5344CB8AC3E}">
        <p14:creationId xmlns:p14="http://schemas.microsoft.com/office/powerpoint/2010/main" val="25827676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93</a:t>
            </a:fld>
            <a:endParaRPr lang="en-US"/>
          </a:p>
        </p:txBody>
      </p:sp>
    </p:spTree>
    <p:extLst>
      <p:ext uri="{BB962C8B-B14F-4D97-AF65-F5344CB8AC3E}">
        <p14:creationId xmlns:p14="http://schemas.microsoft.com/office/powerpoint/2010/main" val="32611810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94</a:t>
            </a:fld>
            <a:endParaRPr lang="en-US"/>
          </a:p>
        </p:txBody>
      </p:sp>
    </p:spTree>
    <p:extLst>
      <p:ext uri="{BB962C8B-B14F-4D97-AF65-F5344CB8AC3E}">
        <p14:creationId xmlns:p14="http://schemas.microsoft.com/office/powerpoint/2010/main" val="24721414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95</a:t>
            </a:fld>
            <a:endParaRPr lang="en-US"/>
          </a:p>
        </p:txBody>
      </p:sp>
    </p:spTree>
    <p:extLst>
      <p:ext uri="{BB962C8B-B14F-4D97-AF65-F5344CB8AC3E}">
        <p14:creationId xmlns:p14="http://schemas.microsoft.com/office/powerpoint/2010/main" val="18940326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96</a:t>
            </a:fld>
            <a:endParaRPr lang="en-US"/>
          </a:p>
        </p:txBody>
      </p:sp>
    </p:spTree>
    <p:extLst>
      <p:ext uri="{BB962C8B-B14F-4D97-AF65-F5344CB8AC3E}">
        <p14:creationId xmlns:p14="http://schemas.microsoft.com/office/powerpoint/2010/main" val="19884461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97</a:t>
            </a:fld>
            <a:endParaRPr lang="en-US"/>
          </a:p>
        </p:txBody>
      </p:sp>
    </p:spTree>
    <p:extLst>
      <p:ext uri="{BB962C8B-B14F-4D97-AF65-F5344CB8AC3E}">
        <p14:creationId xmlns:p14="http://schemas.microsoft.com/office/powerpoint/2010/main" val="29620167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98</a:t>
            </a:fld>
            <a:endParaRPr lang="en-US"/>
          </a:p>
        </p:txBody>
      </p:sp>
    </p:spTree>
    <p:extLst>
      <p:ext uri="{BB962C8B-B14F-4D97-AF65-F5344CB8AC3E}">
        <p14:creationId xmlns:p14="http://schemas.microsoft.com/office/powerpoint/2010/main" val="18248538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99</a:t>
            </a:fld>
            <a:endParaRPr lang="en-US"/>
          </a:p>
        </p:txBody>
      </p:sp>
    </p:spTree>
    <p:extLst>
      <p:ext uri="{BB962C8B-B14F-4D97-AF65-F5344CB8AC3E}">
        <p14:creationId xmlns:p14="http://schemas.microsoft.com/office/powerpoint/2010/main" val="39963133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100</a:t>
            </a:fld>
            <a:endParaRPr lang="en-US"/>
          </a:p>
        </p:txBody>
      </p:sp>
    </p:spTree>
    <p:extLst>
      <p:ext uri="{BB962C8B-B14F-4D97-AF65-F5344CB8AC3E}">
        <p14:creationId xmlns:p14="http://schemas.microsoft.com/office/powerpoint/2010/main" val="19040888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101</a:t>
            </a:fld>
            <a:endParaRPr lang="en-US"/>
          </a:p>
        </p:txBody>
      </p:sp>
    </p:spTree>
    <p:extLst>
      <p:ext uri="{BB962C8B-B14F-4D97-AF65-F5344CB8AC3E}">
        <p14:creationId xmlns:p14="http://schemas.microsoft.com/office/powerpoint/2010/main" val="2023835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102</a:t>
            </a:fld>
            <a:endParaRPr lang="en-US"/>
          </a:p>
        </p:txBody>
      </p:sp>
    </p:spTree>
    <p:extLst>
      <p:ext uri="{BB962C8B-B14F-4D97-AF65-F5344CB8AC3E}">
        <p14:creationId xmlns:p14="http://schemas.microsoft.com/office/powerpoint/2010/main" val="389270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a:t>
            </a:fld>
            <a:endParaRPr lang="en-US"/>
          </a:p>
        </p:txBody>
      </p:sp>
    </p:spTree>
    <p:extLst>
      <p:ext uri="{BB962C8B-B14F-4D97-AF65-F5344CB8AC3E}">
        <p14:creationId xmlns:p14="http://schemas.microsoft.com/office/powerpoint/2010/main" val="9388977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103</a:t>
            </a:fld>
            <a:endParaRPr lang="en-US"/>
          </a:p>
        </p:txBody>
      </p:sp>
    </p:spTree>
    <p:extLst>
      <p:ext uri="{BB962C8B-B14F-4D97-AF65-F5344CB8AC3E}">
        <p14:creationId xmlns:p14="http://schemas.microsoft.com/office/powerpoint/2010/main" val="15671700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104</a:t>
            </a:fld>
            <a:endParaRPr lang="en-US"/>
          </a:p>
        </p:txBody>
      </p:sp>
    </p:spTree>
    <p:extLst>
      <p:ext uri="{BB962C8B-B14F-4D97-AF65-F5344CB8AC3E}">
        <p14:creationId xmlns:p14="http://schemas.microsoft.com/office/powerpoint/2010/main" val="25538340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105</a:t>
            </a:fld>
            <a:endParaRPr lang="en-US"/>
          </a:p>
        </p:txBody>
      </p:sp>
    </p:spTree>
    <p:extLst>
      <p:ext uri="{BB962C8B-B14F-4D97-AF65-F5344CB8AC3E}">
        <p14:creationId xmlns:p14="http://schemas.microsoft.com/office/powerpoint/2010/main" val="24690066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106</a:t>
            </a:fld>
            <a:endParaRPr lang="en-US"/>
          </a:p>
        </p:txBody>
      </p:sp>
    </p:spTree>
    <p:extLst>
      <p:ext uri="{BB962C8B-B14F-4D97-AF65-F5344CB8AC3E}">
        <p14:creationId xmlns:p14="http://schemas.microsoft.com/office/powerpoint/2010/main" val="25129340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107</a:t>
            </a:fld>
            <a:endParaRPr lang="en-US"/>
          </a:p>
        </p:txBody>
      </p:sp>
    </p:spTree>
    <p:extLst>
      <p:ext uri="{BB962C8B-B14F-4D97-AF65-F5344CB8AC3E}">
        <p14:creationId xmlns:p14="http://schemas.microsoft.com/office/powerpoint/2010/main" val="25416820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108</a:t>
            </a:fld>
            <a:endParaRPr lang="en-US"/>
          </a:p>
        </p:txBody>
      </p:sp>
    </p:spTree>
    <p:extLst>
      <p:ext uri="{BB962C8B-B14F-4D97-AF65-F5344CB8AC3E}">
        <p14:creationId xmlns:p14="http://schemas.microsoft.com/office/powerpoint/2010/main" val="12584491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109</a:t>
            </a:fld>
            <a:endParaRPr lang="en-US"/>
          </a:p>
        </p:txBody>
      </p:sp>
    </p:spTree>
    <p:extLst>
      <p:ext uri="{BB962C8B-B14F-4D97-AF65-F5344CB8AC3E}">
        <p14:creationId xmlns:p14="http://schemas.microsoft.com/office/powerpoint/2010/main" val="41145577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110</a:t>
            </a:fld>
            <a:endParaRPr lang="en-US"/>
          </a:p>
        </p:txBody>
      </p:sp>
    </p:spTree>
    <p:extLst>
      <p:ext uri="{BB962C8B-B14F-4D97-AF65-F5344CB8AC3E}">
        <p14:creationId xmlns:p14="http://schemas.microsoft.com/office/powerpoint/2010/main" val="6651287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111</a:t>
            </a:fld>
            <a:endParaRPr lang="en-US"/>
          </a:p>
        </p:txBody>
      </p:sp>
    </p:spTree>
    <p:extLst>
      <p:ext uri="{BB962C8B-B14F-4D97-AF65-F5344CB8AC3E}">
        <p14:creationId xmlns:p14="http://schemas.microsoft.com/office/powerpoint/2010/main" val="26485517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112</a:t>
            </a:fld>
            <a:endParaRPr lang="en-US"/>
          </a:p>
        </p:txBody>
      </p:sp>
    </p:spTree>
    <p:extLst>
      <p:ext uri="{BB962C8B-B14F-4D97-AF65-F5344CB8AC3E}">
        <p14:creationId xmlns:p14="http://schemas.microsoft.com/office/powerpoint/2010/main" val="284377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a:t>
            </a:fld>
            <a:endParaRPr lang="en-US"/>
          </a:p>
        </p:txBody>
      </p:sp>
    </p:spTree>
    <p:extLst>
      <p:ext uri="{BB962C8B-B14F-4D97-AF65-F5344CB8AC3E}">
        <p14:creationId xmlns:p14="http://schemas.microsoft.com/office/powerpoint/2010/main" val="33135974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113</a:t>
            </a:fld>
            <a:endParaRPr lang="en-US"/>
          </a:p>
        </p:txBody>
      </p:sp>
    </p:spTree>
    <p:extLst>
      <p:ext uri="{BB962C8B-B14F-4D97-AF65-F5344CB8AC3E}">
        <p14:creationId xmlns:p14="http://schemas.microsoft.com/office/powerpoint/2010/main" val="18703864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114</a:t>
            </a:fld>
            <a:endParaRPr lang="en-US"/>
          </a:p>
        </p:txBody>
      </p:sp>
    </p:spTree>
    <p:extLst>
      <p:ext uri="{BB962C8B-B14F-4D97-AF65-F5344CB8AC3E}">
        <p14:creationId xmlns:p14="http://schemas.microsoft.com/office/powerpoint/2010/main" val="19373566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115</a:t>
            </a:fld>
            <a:endParaRPr lang="en-US"/>
          </a:p>
        </p:txBody>
      </p:sp>
    </p:spTree>
    <p:extLst>
      <p:ext uri="{BB962C8B-B14F-4D97-AF65-F5344CB8AC3E}">
        <p14:creationId xmlns:p14="http://schemas.microsoft.com/office/powerpoint/2010/main" val="36965971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116</a:t>
            </a:fld>
            <a:endParaRPr lang="en-US"/>
          </a:p>
        </p:txBody>
      </p:sp>
    </p:spTree>
    <p:extLst>
      <p:ext uri="{BB962C8B-B14F-4D97-AF65-F5344CB8AC3E}">
        <p14:creationId xmlns:p14="http://schemas.microsoft.com/office/powerpoint/2010/main" val="989489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117</a:t>
            </a:fld>
            <a:endParaRPr lang="en-US"/>
          </a:p>
        </p:txBody>
      </p:sp>
    </p:spTree>
    <p:extLst>
      <p:ext uri="{BB962C8B-B14F-4D97-AF65-F5344CB8AC3E}">
        <p14:creationId xmlns:p14="http://schemas.microsoft.com/office/powerpoint/2010/main" val="34814610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118</a:t>
            </a:fld>
            <a:endParaRPr lang="en-US"/>
          </a:p>
        </p:txBody>
      </p:sp>
    </p:spTree>
    <p:extLst>
      <p:ext uri="{BB962C8B-B14F-4D97-AF65-F5344CB8AC3E}">
        <p14:creationId xmlns:p14="http://schemas.microsoft.com/office/powerpoint/2010/main" val="370456605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119</a:t>
            </a:fld>
            <a:endParaRPr lang="en-US"/>
          </a:p>
        </p:txBody>
      </p:sp>
    </p:spTree>
    <p:extLst>
      <p:ext uri="{BB962C8B-B14F-4D97-AF65-F5344CB8AC3E}">
        <p14:creationId xmlns:p14="http://schemas.microsoft.com/office/powerpoint/2010/main" val="2444372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120</a:t>
            </a:fld>
            <a:endParaRPr lang="en-US"/>
          </a:p>
        </p:txBody>
      </p:sp>
    </p:spTree>
    <p:extLst>
      <p:ext uri="{BB962C8B-B14F-4D97-AF65-F5344CB8AC3E}">
        <p14:creationId xmlns:p14="http://schemas.microsoft.com/office/powerpoint/2010/main" val="34354740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121</a:t>
            </a:fld>
            <a:endParaRPr lang="en-US"/>
          </a:p>
        </p:txBody>
      </p:sp>
    </p:spTree>
    <p:extLst>
      <p:ext uri="{BB962C8B-B14F-4D97-AF65-F5344CB8AC3E}">
        <p14:creationId xmlns:p14="http://schemas.microsoft.com/office/powerpoint/2010/main" val="11123002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122</a:t>
            </a:fld>
            <a:endParaRPr lang="en-US"/>
          </a:p>
        </p:txBody>
      </p:sp>
    </p:spTree>
    <p:extLst>
      <p:ext uri="{BB962C8B-B14F-4D97-AF65-F5344CB8AC3E}">
        <p14:creationId xmlns:p14="http://schemas.microsoft.com/office/powerpoint/2010/main" val="80367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990600" y="3962400"/>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presenter name</a:t>
            </a:r>
          </a:p>
        </p:txBody>
      </p:sp>
      <p:sp>
        <p:nvSpPr>
          <p:cNvPr id="6" name="Title 5"/>
          <p:cNvSpPr>
            <a:spLocks noGrp="1"/>
          </p:cNvSpPr>
          <p:nvPr>
            <p:ph type="title" hasCustomPrompt="1"/>
          </p:nvPr>
        </p:nvSpPr>
        <p:spPr>
          <a:xfrm>
            <a:off x="533400" y="1295400"/>
            <a:ext cx="8229600" cy="1143000"/>
          </a:xfrm>
        </p:spPr>
        <p:txBody>
          <a:bodyPr/>
          <a:lstStyle>
            <a:lvl1pPr>
              <a:defRPr b="1"/>
            </a:lvl1pPr>
          </a:lstStyle>
          <a:p>
            <a:r>
              <a:rPr lang="en-US" dirty="0" smtClean="0"/>
              <a:t>Click to enter title</a:t>
            </a:r>
            <a:endParaRPr lang="en-US" dirty="0"/>
          </a:p>
        </p:txBody>
      </p:sp>
    </p:spTree>
    <p:extLst>
      <p:ext uri="{BB962C8B-B14F-4D97-AF65-F5344CB8AC3E}">
        <p14:creationId xmlns:p14="http://schemas.microsoft.com/office/powerpoint/2010/main" val="360057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22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38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8600" y="1143001"/>
            <a:ext cx="8610600" cy="990600"/>
          </a:xfrm>
          <a:prstGeom prst="rect">
            <a:avLst/>
          </a:prstGeom>
        </p:spPr>
        <p:txBody>
          <a:bodyPr anchor="t"/>
          <a:lstStyle>
            <a:lvl1pPr algn="l">
              <a:defRPr sz="4000" b="1" cap="all"/>
            </a:lvl1pPr>
          </a:lstStyle>
          <a:p>
            <a:r>
              <a:rPr lang="en-US" dirty="0" smtClean="0"/>
              <a:t>Click to Enter title</a:t>
            </a:r>
            <a:endParaRPr lang="en-US" dirty="0"/>
          </a:p>
        </p:txBody>
      </p:sp>
      <p:sp>
        <p:nvSpPr>
          <p:cNvPr id="5" name="Text Placeholder 4"/>
          <p:cNvSpPr>
            <a:spLocks noGrp="1"/>
          </p:cNvSpPr>
          <p:nvPr>
            <p:ph type="body" sz="quarter" idx="10"/>
          </p:nvPr>
        </p:nvSpPr>
        <p:spPr>
          <a:xfrm>
            <a:off x="228600" y="2209800"/>
            <a:ext cx="86106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8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355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971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9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9305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8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342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488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msdn.microsoft.com/en-us/library/8kb3ddd4(v=vs.110).aspx"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http://www.geekzilla.co.uk/View00FF7904-B510-468C-A2C8-F859AA20581F.htm"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Focu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tutorialspoint.com/csharp/csharp_data_types.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Dm-TDur-pSQ"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youtube.com/watch?v=0IgdEPvMRC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9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2438400"/>
          </a:xfrm>
        </p:spPr>
        <p:txBody>
          <a:bodyPr/>
          <a:lstStyle/>
          <a:p>
            <a:r>
              <a:rPr lang="en-US" sz="6600" dirty="0" smtClean="0"/>
              <a:t>Unit 4 – Sequential Processing</a:t>
            </a:r>
            <a:endParaRPr lang="en-US" sz="6600" dirty="0"/>
          </a:p>
        </p:txBody>
      </p:sp>
      <p:sp>
        <p:nvSpPr>
          <p:cNvPr id="3" name="Text Placeholder 2"/>
          <p:cNvSpPr>
            <a:spLocks noGrp="1"/>
          </p:cNvSpPr>
          <p:nvPr>
            <p:ph type="body" idx="1"/>
          </p:nvPr>
        </p:nvSpPr>
        <p:spPr/>
        <p:txBody>
          <a:bodyPr/>
          <a:lstStyle/>
          <a:p>
            <a:r>
              <a:rPr lang="en-US" dirty="0" smtClean="0"/>
              <a:t>Instructor: Brent Presley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Xaml</a:t>
            </a:r>
            <a:r>
              <a:rPr lang="en-US" dirty="0" smtClean="0"/>
              <a:t> window</a:t>
            </a:r>
            <a:endParaRPr lang="en-US" dirty="0"/>
          </a:p>
        </p:txBody>
      </p:sp>
      <p:sp>
        <p:nvSpPr>
          <p:cNvPr id="3" name="Text Placeholder 2"/>
          <p:cNvSpPr>
            <a:spLocks noGrp="1"/>
          </p:cNvSpPr>
          <p:nvPr>
            <p:ph type="body" sz="quarter" idx="10"/>
          </p:nvPr>
        </p:nvSpPr>
        <p:spPr>
          <a:xfrm>
            <a:off x="228600" y="2209800"/>
            <a:ext cx="5153025" cy="4191000"/>
          </a:xfrm>
        </p:spPr>
        <p:txBody>
          <a:bodyPr/>
          <a:lstStyle/>
          <a:p>
            <a:r>
              <a:rPr lang="en-US" dirty="0" smtClean="0"/>
              <a:t>Tag definitions</a:t>
            </a:r>
          </a:p>
          <a:p>
            <a:r>
              <a:rPr lang="en-US" dirty="0" err="1" smtClean="0"/>
              <a:t>Abiltiy</a:t>
            </a:r>
            <a:r>
              <a:rPr lang="en-US" dirty="0" smtClean="0"/>
              <a:t> to toggle </a:t>
            </a:r>
            <a:r>
              <a:rPr lang="en-US" dirty="0" err="1" smtClean="0"/>
              <a:t>xaml</a:t>
            </a:r>
            <a:r>
              <a:rPr lang="en-US" dirty="0" smtClean="0"/>
              <a:t> window and view on/off</a:t>
            </a:r>
          </a:p>
          <a:p>
            <a:endParaRPr lang="en-US" dirty="0" smtClean="0"/>
          </a:p>
        </p:txBody>
      </p:sp>
      <p:pic>
        <p:nvPicPr>
          <p:cNvPr id="5" name="Picture 4"/>
          <p:cNvPicPr>
            <a:picLocks noChangeAspect="1"/>
          </p:cNvPicPr>
          <p:nvPr/>
        </p:nvPicPr>
        <p:blipFill>
          <a:blip r:embed="rId3"/>
          <a:stretch>
            <a:fillRect/>
          </a:stretch>
        </p:blipFill>
        <p:spPr>
          <a:xfrm>
            <a:off x="5381625" y="2062162"/>
            <a:ext cx="3762375" cy="2962275"/>
          </a:xfrm>
          <a:prstGeom prst="rect">
            <a:avLst/>
          </a:prstGeom>
        </p:spPr>
      </p:pic>
      <p:pic>
        <p:nvPicPr>
          <p:cNvPr id="6" name="Picture 5"/>
          <p:cNvPicPr>
            <a:picLocks noChangeAspect="1"/>
          </p:cNvPicPr>
          <p:nvPr/>
        </p:nvPicPr>
        <p:blipFill rotWithShape="1">
          <a:blip r:embed="rId4"/>
          <a:srcRect r="83347"/>
          <a:stretch/>
        </p:blipFill>
        <p:spPr>
          <a:xfrm>
            <a:off x="594014" y="4495800"/>
            <a:ext cx="1981200" cy="685800"/>
          </a:xfrm>
          <a:prstGeom prst="rect">
            <a:avLst/>
          </a:prstGeom>
        </p:spPr>
      </p:pic>
      <p:pic>
        <p:nvPicPr>
          <p:cNvPr id="7" name="Picture 6"/>
          <p:cNvPicPr>
            <a:picLocks noChangeAspect="1"/>
          </p:cNvPicPr>
          <p:nvPr/>
        </p:nvPicPr>
        <p:blipFill rotWithShape="1">
          <a:blip r:embed="rId4"/>
          <a:srcRect l="93515"/>
          <a:stretch/>
        </p:blipFill>
        <p:spPr>
          <a:xfrm>
            <a:off x="3505200" y="4495800"/>
            <a:ext cx="771525" cy="685800"/>
          </a:xfrm>
          <a:prstGeom prst="rect">
            <a:avLst/>
          </a:prstGeom>
        </p:spPr>
      </p:pic>
    </p:spTree>
    <p:extLst>
      <p:ext uri="{BB962C8B-B14F-4D97-AF65-F5344CB8AC3E}">
        <p14:creationId xmlns:p14="http://schemas.microsoft.com/office/powerpoint/2010/main" val="11217068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tostring method</a:t>
            </a:r>
            <a:endParaRPr lang="en-US" dirty="0"/>
          </a:p>
        </p:txBody>
      </p:sp>
      <p:sp>
        <p:nvSpPr>
          <p:cNvPr id="3" name="Text Placeholder 2"/>
          <p:cNvSpPr>
            <a:spLocks noGrp="1"/>
          </p:cNvSpPr>
          <p:nvPr>
            <p:ph type="body" sz="quarter" idx="10"/>
          </p:nvPr>
        </p:nvSpPr>
        <p:spPr>
          <a:xfrm>
            <a:off x="228600" y="2209800"/>
            <a:ext cx="6068300" cy="4419600"/>
          </a:xfrm>
        </p:spPr>
        <p:txBody>
          <a:bodyPr anchor="t"/>
          <a:lstStyle/>
          <a:p>
            <a:r>
              <a:rPr lang="en-US"/>
              <a:t>Converts a variable (or an object) to a string</a:t>
            </a:r>
            <a:endParaRPr lang="en-US" dirty="0"/>
          </a:p>
          <a:p>
            <a:pPr lvl="1"/>
            <a:r>
              <a:rPr lang="en-US"/>
              <a:t>basically the opposite of parsing the string into an integer</a:t>
            </a:r>
            <a:endParaRPr lang="en-US" dirty="0"/>
          </a:p>
          <a:p>
            <a:r>
              <a:rPr lang="en-US"/>
              <a:t>the ToString() method is very useful as a formatting tool as well.</a:t>
            </a:r>
            <a:endParaRPr lang="en-US" dirty="0"/>
          </a:p>
          <a:p>
            <a:pPr lvl="1"/>
            <a:r>
              <a:rPr lang="en-US"/>
              <a:t>datetime, for example</a:t>
            </a:r>
            <a:endParaRPr lang="en-US" dirty="0"/>
          </a:p>
        </p:txBody>
      </p:sp>
      <p:pic>
        <p:nvPicPr>
          <p:cNvPr id="4" name="Picture 3"/>
          <p:cNvPicPr>
            <a:picLocks noChangeAspect="1"/>
          </p:cNvPicPr>
          <p:nvPr/>
        </p:nvPicPr>
        <p:blipFill>
          <a:blip r:embed="rId3"/>
          <a:stretch>
            <a:fillRect/>
          </a:stretch>
        </p:blipFill>
        <p:spPr>
          <a:xfrm rot="2340000">
            <a:off x="5516787" y="3344509"/>
            <a:ext cx="3724050" cy="945082"/>
          </a:xfrm>
          <a:prstGeom prst="rect">
            <a:avLst/>
          </a:prstGeom>
        </p:spPr>
      </p:pic>
    </p:spTree>
    <p:extLst>
      <p:ext uri="{BB962C8B-B14F-4D97-AF65-F5344CB8AC3E}">
        <p14:creationId xmlns:p14="http://schemas.microsoft.com/office/powerpoint/2010/main" val="31446340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datetime</a:t>
            </a:r>
            <a:r>
              <a:rPr lang="en-US" dirty="0" smtClean="0"/>
              <a:t> formats</a:t>
            </a:r>
            <a:endParaRPr lang="en-US" dirty="0"/>
          </a:p>
        </p:txBody>
      </p:sp>
      <p:sp>
        <p:nvSpPr>
          <p:cNvPr id="3" name="Text Placeholder 2"/>
          <p:cNvSpPr>
            <a:spLocks noGrp="1"/>
          </p:cNvSpPr>
          <p:nvPr>
            <p:ph type="body" sz="quarter" idx="10"/>
          </p:nvPr>
        </p:nvSpPr>
        <p:spPr/>
        <p:txBody>
          <a:bodyPr/>
          <a:lstStyle/>
          <a:p>
            <a:r>
              <a:rPr lang="en-US" dirty="0" err="1" smtClean="0"/>
              <a:t>DateTime</a:t>
            </a:r>
            <a:r>
              <a:rPr lang="en-US" dirty="0" smtClean="0"/>
              <a:t> also includes a </a:t>
            </a:r>
            <a:r>
              <a:rPr lang="en-US" dirty="0" err="1" smtClean="0"/>
              <a:t>ToString</a:t>
            </a:r>
            <a:r>
              <a:rPr lang="en-US" dirty="0" smtClean="0"/>
              <a:t>() method</a:t>
            </a:r>
          </a:p>
          <a:p>
            <a:r>
              <a:rPr lang="en-US" dirty="0" smtClean="0"/>
              <a:t>if you transfer </a:t>
            </a:r>
            <a:r>
              <a:rPr lang="en-US" dirty="0" err="1" smtClean="0"/>
              <a:t>DateTime</a:t>
            </a:r>
            <a:r>
              <a:rPr lang="en-US" dirty="0" smtClean="0"/>
              <a:t> values to a label using </a:t>
            </a:r>
            <a:r>
              <a:rPr lang="en-US" dirty="0" err="1" smtClean="0"/>
              <a:t>ToString</a:t>
            </a:r>
            <a:r>
              <a:rPr lang="en-US" dirty="0" smtClean="0"/>
              <a:t>, the date will be formatted like this:</a:t>
            </a:r>
          </a:p>
          <a:p>
            <a:pPr lvl="1"/>
            <a:r>
              <a:rPr lang="en-US" dirty="0" smtClean="0"/>
              <a:t>6/1/2015 4:22:44 PM</a:t>
            </a:r>
          </a:p>
          <a:p>
            <a:r>
              <a:rPr lang="en-US" dirty="0" smtClean="0"/>
              <a:t>if you create a custom date with no time, it will show up like this</a:t>
            </a:r>
          </a:p>
          <a:p>
            <a:pPr lvl="1"/>
            <a:r>
              <a:rPr lang="en-US" dirty="0" smtClean="0"/>
              <a:t>5/7/2015 12:00:00 AM</a:t>
            </a:r>
          </a:p>
        </p:txBody>
      </p:sp>
      <p:pic>
        <p:nvPicPr>
          <p:cNvPr id="4" name="Picture 3"/>
          <p:cNvPicPr>
            <a:picLocks noChangeAspect="1"/>
          </p:cNvPicPr>
          <p:nvPr/>
        </p:nvPicPr>
        <p:blipFill>
          <a:blip r:embed="rId3"/>
          <a:stretch>
            <a:fillRect/>
          </a:stretch>
        </p:blipFill>
        <p:spPr>
          <a:xfrm>
            <a:off x="5628837" y="3802266"/>
            <a:ext cx="2743200" cy="1028700"/>
          </a:xfrm>
          <a:prstGeom prst="rect">
            <a:avLst/>
          </a:prstGeom>
        </p:spPr>
      </p:pic>
    </p:spTree>
    <p:extLst>
      <p:ext uri="{BB962C8B-B14F-4D97-AF65-F5344CB8AC3E}">
        <p14:creationId xmlns:p14="http://schemas.microsoft.com/office/powerpoint/2010/main" val="19008153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datetime</a:t>
            </a:r>
            <a:r>
              <a:rPr lang="en-US" dirty="0" smtClean="0"/>
              <a:t> </a:t>
            </a:r>
            <a:r>
              <a:rPr lang="en-US" dirty="0" err="1" smtClean="0"/>
              <a:t>tostring</a:t>
            </a:r>
            <a:r>
              <a:rPr lang="en-US" dirty="0" smtClean="0"/>
              <a:t>() methods</a:t>
            </a:r>
            <a:endParaRPr lang="en-US" dirty="0"/>
          </a:p>
        </p:txBody>
      </p:sp>
      <p:sp>
        <p:nvSpPr>
          <p:cNvPr id="3" name="Text Placeholder 2"/>
          <p:cNvSpPr>
            <a:spLocks noGrp="1"/>
          </p:cNvSpPr>
          <p:nvPr>
            <p:ph type="body" sz="quarter" idx="10"/>
          </p:nvPr>
        </p:nvSpPr>
        <p:spPr>
          <a:xfrm>
            <a:off x="228600" y="2209800"/>
            <a:ext cx="8610600" cy="1219200"/>
          </a:xfrm>
        </p:spPr>
        <p:txBody>
          <a:bodyPr/>
          <a:lstStyle/>
          <a:p>
            <a:r>
              <a:rPr lang="en-US" dirty="0" smtClean="0"/>
              <a:t>custom </a:t>
            </a:r>
            <a:r>
              <a:rPr lang="en-US" dirty="0" err="1" smtClean="0"/>
              <a:t>ToString</a:t>
            </a:r>
            <a:r>
              <a:rPr lang="en-US" dirty="0" smtClean="0"/>
              <a:t>() methods for </a:t>
            </a:r>
            <a:r>
              <a:rPr lang="en-US" dirty="0" err="1" smtClean="0"/>
              <a:t>DateTime</a:t>
            </a:r>
            <a:endParaRPr lang="en-US" dirty="0"/>
          </a:p>
        </p:txBody>
      </p:sp>
      <p:pic>
        <p:nvPicPr>
          <p:cNvPr id="4" name="Picture 3"/>
          <p:cNvPicPr>
            <a:picLocks noChangeAspect="1"/>
          </p:cNvPicPr>
          <p:nvPr/>
        </p:nvPicPr>
        <p:blipFill>
          <a:blip r:embed="rId3"/>
          <a:stretch>
            <a:fillRect/>
          </a:stretch>
        </p:blipFill>
        <p:spPr>
          <a:xfrm>
            <a:off x="495300" y="3505199"/>
            <a:ext cx="8077200" cy="3204744"/>
          </a:xfrm>
          <a:prstGeom prst="rect">
            <a:avLst/>
          </a:prstGeom>
        </p:spPr>
      </p:pic>
    </p:spTree>
    <p:extLst>
      <p:ext uri="{BB962C8B-B14F-4D97-AF65-F5344CB8AC3E}">
        <p14:creationId xmlns:p14="http://schemas.microsoft.com/office/powerpoint/2010/main" val="3597984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Addl</a:t>
            </a:r>
            <a:r>
              <a:rPr lang="en-US" dirty="0" smtClean="0"/>
              <a:t> </a:t>
            </a:r>
            <a:r>
              <a:rPr lang="en-US" dirty="0" err="1" smtClean="0"/>
              <a:t>datetime</a:t>
            </a:r>
            <a:r>
              <a:rPr lang="en-US" dirty="0" smtClean="0"/>
              <a:t> formatting</a:t>
            </a:r>
            <a:endParaRPr lang="en-US" dirty="0"/>
          </a:p>
        </p:txBody>
      </p:sp>
      <p:sp>
        <p:nvSpPr>
          <p:cNvPr id="3" name="Text Placeholder 2"/>
          <p:cNvSpPr>
            <a:spLocks noGrp="1"/>
          </p:cNvSpPr>
          <p:nvPr>
            <p:ph type="body" sz="quarter" idx="10"/>
          </p:nvPr>
        </p:nvSpPr>
        <p:spPr/>
        <p:txBody>
          <a:bodyPr anchor="t"/>
          <a:lstStyle/>
          <a:p>
            <a:r>
              <a:rPr lang="en-US" sz="2000" dirty="0"/>
              <a:t>&gt; If the above formatting commands don't meet your </a:t>
            </a:r>
          </a:p>
          <a:p>
            <a:r>
              <a:rPr lang="en-US" sz="2000" dirty="0"/>
              <a:t>needs, C#, specifically the </a:t>
            </a:r>
            <a:r>
              <a:rPr lang="en-US" sz="2000" dirty="0" err="1"/>
              <a:t>DateTime</a:t>
            </a:r>
            <a:r>
              <a:rPr lang="en-US" sz="2000" dirty="0"/>
              <a:t> </a:t>
            </a:r>
            <a:r>
              <a:rPr lang="en-US" sz="2000" dirty="0" err="1"/>
              <a:t>ToString</a:t>
            </a:r>
            <a:r>
              <a:rPr lang="en-US" sz="2000" dirty="0"/>
              <a:t> method, has the ability to create custom formats.</a:t>
            </a:r>
          </a:p>
          <a:p>
            <a:endParaRPr lang="en-US" sz="2000" dirty="0"/>
          </a:p>
          <a:p>
            <a:r>
              <a:rPr lang="en-US" sz="2000" dirty="0"/>
              <a:t>Formatting codes d, D, t and T duplicate the short date, long date, short time and long time formats described above.</a:t>
            </a:r>
          </a:p>
          <a:p>
            <a:endParaRPr lang="en-US" sz="2000" dirty="0"/>
          </a:p>
          <a:p>
            <a:r>
              <a:rPr lang="en-US" sz="2000" dirty="0"/>
              <a:t>More date/time customization codes (remember to put in quotation marks) </a:t>
            </a:r>
          </a:p>
          <a:p>
            <a:endParaRPr lang="en-US" sz="2000" dirty="0"/>
          </a:p>
          <a:p>
            <a:r>
              <a:rPr lang="en-US" sz="2000" dirty="0"/>
              <a:t>Demonstrate DateTime format program</a:t>
            </a:r>
          </a:p>
        </p:txBody>
      </p:sp>
    </p:spTree>
    <p:extLst>
      <p:ext uri="{BB962C8B-B14F-4D97-AF65-F5344CB8AC3E}">
        <p14:creationId xmlns:p14="http://schemas.microsoft.com/office/powerpoint/2010/main" val="5228679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datetime</a:t>
            </a:r>
            <a:r>
              <a:rPr lang="en-US" dirty="0" smtClean="0"/>
              <a:t> formatted ex’s</a:t>
            </a:r>
            <a:endParaRPr lang="en-US" dirty="0"/>
          </a:p>
        </p:txBody>
      </p:sp>
      <p:pic>
        <p:nvPicPr>
          <p:cNvPr id="4" name="Picture 3"/>
          <p:cNvPicPr>
            <a:picLocks noChangeAspect="1"/>
          </p:cNvPicPr>
          <p:nvPr/>
        </p:nvPicPr>
        <p:blipFill>
          <a:blip r:embed="rId3"/>
          <a:stretch>
            <a:fillRect/>
          </a:stretch>
        </p:blipFill>
        <p:spPr>
          <a:xfrm>
            <a:off x="76200" y="2583873"/>
            <a:ext cx="9451058" cy="4267200"/>
          </a:xfrm>
          <a:prstGeom prst="rect">
            <a:avLst/>
          </a:prstGeom>
        </p:spPr>
      </p:pic>
    </p:spTree>
    <p:extLst>
      <p:ext uri="{BB962C8B-B14F-4D97-AF65-F5344CB8AC3E}">
        <p14:creationId xmlns:p14="http://schemas.microsoft.com/office/powerpoint/2010/main" val="33047009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program</a:t>
            </a: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rPr>
              <a:t>format the next bowling date</a:t>
            </a:r>
          </a:p>
          <a:p>
            <a:pPr lvl="1"/>
            <a:r>
              <a:rPr lang="en-US" dirty="0">
                <a:solidFill>
                  <a:srgbClr val="7030A0"/>
                </a:solidFill>
              </a:rPr>
              <a:t>use two different formatting types and then decide which one you like the best</a:t>
            </a:r>
          </a:p>
        </p:txBody>
      </p:sp>
    </p:spTree>
    <p:extLst>
      <p:ext uri="{BB962C8B-B14F-4D97-AF65-F5344CB8AC3E}">
        <p14:creationId xmlns:p14="http://schemas.microsoft.com/office/powerpoint/2010/main" val="6357997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datetime tostring formats</a:t>
            </a:r>
            <a:endParaRPr lang="en-US" dirty="0"/>
          </a:p>
        </p:txBody>
      </p:sp>
      <p:sp>
        <p:nvSpPr>
          <p:cNvPr id="3" name="Text Placeholder 2"/>
          <p:cNvSpPr>
            <a:spLocks noGrp="1"/>
          </p:cNvSpPr>
          <p:nvPr>
            <p:ph type="body" sz="quarter" idx="10"/>
          </p:nvPr>
        </p:nvSpPr>
        <p:spPr/>
        <p:txBody>
          <a:bodyPr anchor="t"/>
          <a:lstStyle/>
          <a:p>
            <a:r>
              <a:rPr lang="en-US"/>
              <a:t>msdn custom Date and Time format strings</a:t>
            </a:r>
            <a:endParaRPr lang="en-US" dirty="0"/>
          </a:p>
          <a:p>
            <a:pPr lvl="1"/>
            <a:r>
              <a:rPr lang="en-US" dirty="0">
                <a:latin typeface="Arial" charset="0"/>
                <a:hlinkClick r:id="rId3"/>
              </a:rPr>
              <a:t>https://msdn.microsoft.com/en-us/library/8kb3ddd4(v=vs.110).aspx</a:t>
            </a:r>
            <a:endParaRPr lang="en-US" dirty="0">
              <a:latin typeface="Arial" charset="0"/>
            </a:endParaRPr>
          </a:p>
          <a:p>
            <a:r>
              <a:rPr lang="en-US" dirty="0">
                <a:latin typeface="Arial" charset="0"/>
              </a:rPr>
              <a:t>DateTime tostring patterns</a:t>
            </a:r>
          </a:p>
          <a:p>
            <a:pPr lvl="1"/>
            <a:r>
              <a:rPr lang="en-US" dirty="0">
                <a:latin typeface="Arial" charset="0"/>
                <a:hlinkClick r:id="rId4"/>
              </a:rPr>
              <a:t>http://www.geekzilla.co.uk/View00FF7904-B510-468C-A2C8-F859AA20581F.htm</a:t>
            </a:r>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8655464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wpf demo of datetime</a:t>
            </a:r>
            <a:endParaRPr lang="en-US" dirty="0"/>
          </a:p>
        </p:txBody>
      </p:sp>
      <p:sp>
        <p:nvSpPr>
          <p:cNvPr id="3" name="Text Placeholder 2"/>
          <p:cNvSpPr>
            <a:spLocks noGrp="1"/>
          </p:cNvSpPr>
          <p:nvPr>
            <p:ph type="body" sz="quarter" idx="10"/>
          </p:nvPr>
        </p:nvSpPr>
        <p:spPr/>
        <p:txBody>
          <a:bodyPr anchor="t"/>
          <a:lstStyle/>
          <a:p>
            <a:r>
              <a:rPr lang="en-US" dirty="0"/>
              <a:t>some sample DateTime formats</a:t>
            </a:r>
          </a:p>
        </p:txBody>
      </p:sp>
      <p:pic>
        <p:nvPicPr>
          <p:cNvPr id="4" name="Picture 3"/>
          <p:cNvPicPr>
            <a:picLocks noChangeAspect="1"/>
          </p:cNvPicPr>
          <p:nvPr/>
        </p:nvPicPr>
        <p:blipFill>
          <a:blip r:embed="rId3"/>
          <a:stretch>
            <a:fillRect/>
          </a:stretch>
        </p:blipFill>
        <p:spPr>
          <a:xfrm>
            <a:off x="967254" y="3060566"/>
            <a:ext cx="7077332" cy="3493460"/>
          </a:xfrm>
          <a:prstGeom prst="rect">
            <a:avLst/>
          </a:prstGeom>
        </p:spPr>
      </p:pic>
    </p:spTree>
    <p:extLst>
      <p:ext uri="{BB962C8B-B14F-4D97-AF65-F5344CB8AC3E}">
        <p14:creationId xmlns:p14="http://schemas.microsoft.com/office/powerpoint/2010/main" val="33070748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program</a:t>
            </a:r>
            <a:endParaRPr lang="en-US" dirty="0"/>
          </a:p>
        </p:txBody>
      </p:sp>
      <p:sp>
        <p:nvSpPr>
          <p:cNvPr id="3" name="Text Placeholder 2"/>
          <p:cNvSpPr>
            <a:spLocks noGrp="1"/>
          </p:cNvSpPr>
          <p:nvPr>
            <p:ph type="body" sz="quarter" idx="10"/>
          </p:nvPr>
        </p:nvSpPr>
        <p:spPr/>
        <p:txBody>
          <a:bodyPr anchor="t"/>
          <a:lstStyle/>
          <a:p>
            <a:r>
              <a:rPr lang="en-US" sz="2800" dirty="0">
                <a:solidFill>
                  <a:srgbClr val="7030A0"/>
                </a:solidFill>
              </a:rPr>
              <a:t>calculate the next league day (days + 14) and display it in a label under this week’s date</a:t>
            </a:r>
          </a:p>
          <a:p>
            <a:endParaRPr lang="en-US" sz="2800" dirty="0">
              <a:solidFill>
                <a:srgbClr val="7030A0"/>
              </a:solidFill>
            </a:endParaRPr>
          </a:p>
          <a:p>
            <a:r>
              <a:rPr lang="en-US" sz="2800" dirty="0">
                <a:solidFill>
                  <a:srgbClr val="7030A0"/>
                </a:solidFill>
              </a:rPr>
              <a:t>checkpoint 3.18-3.24 (review only, do not turn in)</a:t>
            </a:r>
          </a:p>
        </p:txBody>
      </p:sp>
    </p:spTree>
    <p:extLst>
      <p:ext uri="{BB962C8B-B14F-4D97-AF65-F5344CB8AC3E}">
        <p14:creationId xmlns:p14="http://schemas.microsoft.com/office/powerpoint/2010/main" val="20588748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processing</a:t>
            </a:r>
            <a:endParaRPr lang="en-US" dirty="0"/>
          </a:p>
        </p:txBody>
      </p:sp>
      <p:sp>
        <p:nvSpPr>
          <p:cNvPr id="3" name="Text Placeholder 2"/>
          <p:cNvSpPr>
            <a:spLocks noGrp="1"/>
          </p:cNvSpPr>
          <p:nvPr>
            <p:ph type="body" sz="quarter" idx="10"/>
          </p:nvPr>
        </p:nvSpPr>
        <p:spPr/>
        <p:txBody>
          <a:bodyPr/>
          <a:lstStyle/>
          <a:p>
            <a:r>
              <a:rPr lang="en-US" dirty="0" err="1" smtClean="0"/>
              <a:t>concantenation</a:t>
            </a:r>
            <a:r>
              <a:rPr lang="en-US" dirty="0" smtClean="0"/>
              <a:t> – the process of putting multiple strings together to make a new string</a:t>
            </a:r>
          </a:p>
          <a:p>
            <a:r>
              <a:rPr lang="en-US" dirty="0" smtClean="0"/>
              <a:t>use the + symbol to </a:t>
            </a:r>
            <a:r>
              <a:rPr lang="en-US" dirty="0" err="1" smtClean="0"/>
              <a:t>concantenate</a:t>
            </a:r>
            <a:endParaRPr lang="en-US" dirty="0"/>
          </a:p>
          <a:p>
            <a:endParaRPr lang="en-US" dirty="0"/>
          </a:p>
        </p:txBody>
      </p:sp>
      <p:pic>
        <p:nvPicPr>
          <p:cNvPr id="4" name="Picture 3"/>
          <p:cNvPicPr>
            <a:picLocks noChangeAspect="1"/>
          </p:cNvPicPr>
          <p:nvPr/>
        </p:nvPicPr>
        <p:blipFill>
          <a:blip r:embed="rId3"/>
          <a:stretch>
            <a:fillRect/>
          </a:stretch>
        </p:blipFill>
        <p:spPr>
          <a:xfrm>
            <a:off x="1066800" y="4572000"/>
            <a:ext cx="6095288" cy="2057400"/>
          </a:xfrm>
          <a:prstGeom prst="rect">
            <a:avLst/>
          </a:prstGeom>
        </p:spPr>
      </p:pic>
    </p:spTree>
    <p:extLst>
      <p:ext uri="{BB962C8B-B14F-4D97-AF65-F5344CB8AC3E}">
        <p14:creationId xmlns:p14="http://schemas.microsoft.com/office/powerpoint/2010/main" val="175176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Xaml</a:t>
            </a:r>
            <a:r>
              <a:rPr lang="en-US" dirty="0" smtClean="0"/>
              <a:t> and property window</a:t>
            </a:r>
            <a:endParaRPr lang="en-US" dirty="0"/>
          </a:p>
        </p:txBody>
      </p:sp>
      <p:sp>
        <p:nvSpPr>
          <p:cNvPr id="3" name="Text Placeholder 2"/>
          <p:cNvSpPr>
            <a:spLocks noGrp="1"/>
          </p:cNvSpPr>
          <p:nvPr>
            <p:ph type="body" sz="quarter" idx="10"/>
          </p:nvPr>
        </p:nvSpPr>
        <p:spPr>
          <a:xfrm>
            <a:off x="219891" y="2209800"/>
            <a:ext cx="8847909" cy="1828800"/>
          </a:xfrm>
        </p:spPr>
        <p:txBody>
          <a:bodyPr/>
          <a:lstStyle/>
          <a:p>
            <a:r>
              <a:rPr lang="en-US" dirty="0" smtClean="0"/>
              <a:t>You can edit properties in the property window, or in </a:t>
            </a:r>
            <a:r>
              <a:rPr lang="en-US" dirty="0" err="1" smtClean="0"/>
              <a:t>xaml</a:t>
            </a:r>
            <a:r>
              <a:rPr lang="en-US" dirty="0" smtClean="0"/>
              <a:t>.</a:t>
            </a:r>
          </a:p>
          <a:p>
            <a:pPr lvl="1"/>
            <a:r>
              <a:rPr lang="en-US" dirty="0" smtClean="0"/>
              <a:t>Both are reflected instantly and do the exact same thing</a:t>
            </a:r>
            <a:endParaRPr lang="en-US" dirty="0"/>
          </a:p>
        </p:txBody>
      </p:sp>
      <p:pic>
        <p:nvPicPr>
          <p:cNvPr id="4" name="Picture 3"/>
          <p:cNvPicPr>
            <a:picLocks noChangeAspect="1"/>
          </p:cNvPicPr>
          <p:nvPr/>
        </p:nvPicPr>
        <p:blipFill>
          <a:blip r:embed="rId3"/>
          <a:stretch>
            <a:fillRect/>
          </a:stretch>
        </p:blipFill>
        <p:spPr>
          <a:xfrm>
            <a:off x="1" y="4507750"/>
            <a:ext cx="9144000" cy="2333625"/>
          </a:xfrm>
          <a:prstGeom prst="rect">
            <a:avLst/>
          </a:prstGeom>
        </p:spPr>
      </p:pic>
      <p:cxnSp>
        <p:nvCxnSpPr>
          <p:cNvPr id="6" name="Straight Arrow Connector 5"/>
          <p:cNvCxnSpPr/>
          <p:nvPr/>
        </p:nvCxnSpPr>
        <p:spPr>
          <a:xfrm flipV="1">
            <a:off x="1295400" y="5334000"/>
            <a:ext cx="6553200" cy="1295400"/>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609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concantenation</a:t>
            </a:r>
            <a:r>
              <a:rPr lang="en-US" dirty="0" smtClean="0"/>
              <a:t> details</a:t>
            </a:r>
            <a:endParaRPr lang="en-US" dirty="0"/>
          </a:p>
        </p:txBody>
      </p:sp>
      <p:sp>
        <p:nvSpPr>
          <p:cNvPr id="3" name="Text Placeholder 2"/>
          <p:cNvSpPr>
            <a:spLocks noGrp="1"/>
          </p:cNvSpPr>
          <p:nvPr>
            <p:ph type="body" sz="quarter" idx="10"/>
          </p:nvPr>
        </p:nvSpPr>
        <p:spPr/>
        <p:txBody>
          <a:bodyPr/>
          <a:lstStyle/>
          <a:p>
            <a:r>
              <a:rPr lang="en-US" dirty="0" smtClean="0"/>
              <a:t>the </a:t>
            </a:r>
            <a:r>
              <a:rPr lang="en-US" dirty="0" err="1" smtClean="0"/>
              <a:t>concantenation</a:t>
            </a:r>
            <a:r>
              <a:rPr lang="en-US" dirty="0" smtClean="0"/>
              <a:t> operator will convert any datatype to string in order to put the string together</a:t>
            </a:r>
          </a:p>
          <a:p>
            <a:endParaRPr lang="en-US" dirty="0"/>
          </a:p>
          <a:p>
            <a:r>
              <a:rPr lang="en-US" dirty="0" err="1" smtClean="0"/>
              <a:t>concantenate</a:t>
            </a:r>
            <a:r>
              <a:rPr lang="en-US" dirty="0"/>
              <a:t> </a:t>
            </a:r>
            <a:r>
              <a:rPr lang="en-US" dirty="0" smtClean="0"/>
              <a:t>the following:</a:t>
            </a:r>
          </a:p>
          <a:p>
            <a:pPr lvl="1"/>
            <a:r>
              <a:rPr lang="en-US" dirty="0" smtClean="0"/>
              <a:t>“my age is” and </a:t>
            </a:r>
            <a:r>
              <a:rPr lang="en-US" dirty="0" err="1" smtClean="0"/>
              <a:t>intAge</a:t>
            </a:r>
            <a:r>
              <a:rPr lang="en-US" dirty="0" smtClean="0"/>
              <a:t>;</a:t>
            </a:r>
          </a:p>
          <a:p>
            <a:pPr lvl="1"/>
            <a:r>
              <a:rPr lang="en-US" dirty="0" smtClean="0"/>
              <a:t>“current date and time is “ + </a:t>
            </a:r>
            <a:r>
              <a:rPr lang="en-US" dirty="0" err="1" smtClean="0"/>
              <a:t>DateTime.Now</a:t>
            </a:r>
            <a:r>
              <a:rPr lang="en-US" dirty="0" smtClean="0"/>
              <a:t>;</a:t>
            </a:r>
            <a:endParaRPr lang="en-US" dirty="0"/>
          </a:p>
        </p:txBody>
      </p:sp>
      <p:pic>
        <p:nvPicPr>
          <p:cNvPr id="4" name="Picture 3"/>
          <p:cNvPicPr>
            <a:picLocks noChangeAspect="1"/>
          </p:cNvPicPr>
          <p:nvPr/>
        </p:nvPicPr>
        <p:blipFill>
          <a:blip r:embed="rId3"/>
          <a:stretch>
            <a:fillRect/>
          </a:stretch>
        </p:blipFill>
        <p:spPr>
          <a:xfrm>
            <a:off x="5797550" y="3421063"/>
            <a:ext cx="3109333" cy="1753365"/>
          </a:xfrm>
          <a:prstGeom prst="rect">
            <a:avLst/>
          </a:prstGeom>
        </p:spPr>
      </p:pic>
    </p:spTree>
    <p:extLst>
      <p:ext uri="{BB962C8B-B14F-4D97-AF65-F5344CB8AC3E}">
        <p14:creationId xmlns:p14="http://schemas.microsoft.com/office/powerpoint/2010/main" val="14938735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program</a:t>
            </a:r>
            <a:endParaRPr lang="en-US" dirty="0"/>
          </a:p>
        </p:txBody>
      </p:sp>
      <p:sp>
        <p:nvSpPr>
          <p:cNvPr id="3" name="Text Placeholder 2"/>
          <p:cNvSpPr>
            <a:spLocks noGrp="1"/>
          </p:cNvSpPr>
          <p:nvPr>
            <p:ph type="body" sz="quarter" idx="10"/>
          </p:nvPr>
        </p:nvSpPr>
        <p:spPr/>
        <p:txBody>
          <a:bodyPr anchor="t"/>
          <a:lstStyle/>
          <a:p>
            <a:r>
              <a:rPr lang="en-US" sz="2800" dirty="0" smtClean="0">
                <a:solidFill>
                  <a:srgbClr val="7030A0"/>
                </a:solidFill>
              </a:rPr>
              <a:t>create a variable to hold a working version of the league name</a:t>
            </a:r>
            <a:endParaRPr lang="en-US" sz="2800" dirty="0" smtClean="0">
              <a:solidFill>
                <a:srgbClr val="7030A0"/>
              </a:solidFill>
            </a:endParaRPr>
          </a:p>
          <a:p>
            <a:r>
              <a:rPr lang="en-US" sz="2800" dirty="0" smtClean="0">
                <a:solidFill>
                  <a:srgbClr val="7030A0"/>
                </a:solidFill>
              </a:rPr>
              <a:t>initialize the variable</a:t>
            </a:r>
          </a:p>
          <a:p>
            <a:r>
              <a:rPr lang="en-US" sz="2800" dirty="0" err="1" smtClean="0">
                <a:solidFill>
                  <a:srgbClr val="7030A0"/>
                </a:solidFill>
              </a:rPr>
              <a:t>concantenate</a:t>
            </a:r>
            <a:r>
              <a:rPr lang="en-US" sz="2800" dirty="0" smtClean="0">
                <a:solidFill>
                  <a:srgbClr val="7030A0"/>
                </a:solidFill>
              </a:rPr>
              <a:t> “league :” and the league name constant</a:t>
            </a:r>
          </a:p>
          <a:p>
            <a:endParaRPr lang="en-US" sz="2800" dirty="0" smtClean="0">
              <a:solidFill>
                <a:srgbClr val="7030A0"/>
              </a:solidFill>
            </a:endParaRPr>
          </a:p>
        </p:txBody>
      </p:sp>
    </p:spTree>
    <p:extLst>
      <p:ext uri="{BB962C8B-B14F-4D97-AF65-F5344CB8AC3E}">
        <p14:creationId xmlns:p14="http://schemas.microsoft.com/office/powerpoint/2010/main" val="6355513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combined assignment operators</a:t>
            </a:r>
            <a:endParaRPr lang="en-US" sz="3200" dirty="0"/>
          </a:p>
        </p:txBody>
      </p:sp>
      <p:sp>
        <p:nvSpPr>
          <p:cNvPr id="3" name="Text Placeholder 2"/>
          <p:cNvSpPr>
            <a:spLocks noGrp="1"/>
          </p:cNvSpPr>
          <p:nvPr>
            <p:ph type="body" sz="quarter" idx="10"/>
          </p:nvPr>
        </p:nvSpPr>
        <p:spPr>
          <a:xfrm>
            <a:off x="228600" y="2209800"/>
            <a:ext cx="8610600" cy="1447800"/>
          </a:xfrm>
        </p:spPr>
        <p:txBody>
          <a:bodyPr/>
          <a:lstStyle/>
          <a:p>
            <a:r>
              <a:rPr lang="en-US" dirty="0" smtClean="0"/>
              <a:t>a combination of = with a traditional operator</a:t>
            </a:r>
          </a:p>
          <a:p>
            <a:r>
              <a:rPr lang="en-US" dirty="0" smtClean="0"/>
              <a:t>+=, -=, *=, /=</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457199" y="3733799"/>
            <a:ext cx="8212977" cy="2895601"/>
          </a:xfrm>
          <a:prstGeom prst="rect">
            <a:avLst/>
          </a:prstGeom>
        </p:spPr>
      </p:pic>
    </p:spTree>
    <p:extLst>
      <p:ext uri="{BB962C8B-B14F-4D97-AF65-F5344CB8AC3E}">
        <p14:creationId xmlns:p14="http://schemas.microsoft.com/office/powerpoint/2010/main" val="3098943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increment and decrement operators</a:t>
            </a:r>
            <a:endParaRPr lang="en-US" sz="2800" dirty="0"/>
          </a:p>
        </p:txBody>
      </p:sp>
      <p:sp>
        <p:nvSpPr>
          <p:cNvPr id="3" name="Text Placeholder 2"/>
          <p:cNvSpPr>
            <a:spLocks noGrp="1"/>
          </p:cNvSpPr>
          <p:nvPr>
            <p:ph type="body" sz="quarter" idx="10"/>
          </p:nvPr>
        </p:nvSpPr>
        <p:spPr>
          <a:xfrm>
            <a:off x="228600" y="2209800"/>
            <a:ext cx="8610600" cy="1371600"/>
          </a:xfrm>
        </p:spPr>
        <p:txBody>
          <a:bodyPr/>
          <a:lstStyle/>
          <a:p>
            <a:r>
              <a:rPr lang="en-US" dirty="0" smtClean="0"/>
              <a:t>shorthand for incrementing or decrementing an integer</a:t>
            </a:r>
          </a:p>
          <a:p>
            <a:endParaRPr lang="en-US" dirty="0"/>
          </a:p>
        </p:txBody>
      </p:sp>
      <p:pic>
        <p:nvPicPr>
          <p:cNvPr id="4" name="Picture 3"/>
          <p:cNvPicPr>
            <a:picLocks noChangeAspect="1"/>
          </p:cNvPicPr>
          <p:nvPr/>
        </p:nvPicPr>
        <p:blipFill>
          <a:blip r:embed="rId3"/>
          <a:stretch>
            <a:fillRect/>
          </a:stretch>
        </p:blipFill>
        <p:spPr>
          <a:xfrm>
            <a:off x="263235" y="3657598"/>
            <a:ext cx="8814297" cy="1752602"/>
          </a:xfrm>
          <a:prstGeom prst="rect">
            <a:avLst/>
          </a:prstGeom>
        </p:spPr>
      </p:pic>
    </p:spTree>
    <p:extLst>
      <p:ext uri="{BB962C8B-B14F-4D97-AF65-F5344CB8AC3E}">
        <p14:creationId xmlns:p14="http://schemas.microsoft.com/office/powerpoint/2010/main" val="29746101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output</a:t>
            </a:r>
            <a:endParaRPr lang="en-US" dirty="0"/>
          </a:p>
        </p:txBody>
      </p:sp>
      <p:sp>
        <p:nvSpPr>
          <p:cNvPr id="3" name="Text Placeholder 2"/>
          <p:cNvSpPr>
            <a:spLocks noGrp="1"/>
          </p:cNvSpPr>
          <p:nvPr>
            <p:ph type="body" sz="quarter" idx="10"/>
          </p:nvPr>
        </p:nvSpPr>
        <p:spPr/>
        <p:txBody>
          <a:bodyPr/>
          <a:lstStyle/>
          <a:p>
            <a:r>
              <a:rPr lang="en-US" dirty="0" smtClean="0"/>
              <a:t>Program results are normally displayed in labels</a:t>
            </a:r>
          </a:p>
          <a:p>
            <a:pPr lvl="1"/>
            <a:r>
              <a:rPr lang="en-US" dirty="0" smtClean="0"/>
              <a:t>these are all strings, so you need to convert your numbers to a string in order to display them</a:t>
            </a:r>
          </a:p>
          <a:p>
            <a:r>
              <a:rPr lang="en-US" dirty="0" smtClean="0"/>
              <a:t>you can force any variable to be a string by calling the </a:t>
            </a:r>
            <a:r>
              <a:rPr lang="en-US" dirty="0" err="1" smtClean="0"/>
              <a:t>ToString</a:t>
            </a:r>
            <a:r>
              <a:rPr lang="en-US" dirty="0" smtClean="0"/>
              <a:t>() method.</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124691" y="5638800"/>
            <a:ext cx="8686800" cy="1066799"/>
          </a:xfrm>
          <a:prstGeom prst="rect">
            <a:avLst/>
          </a:prstGeom>
        </p:spPr>
      </p:pic>
    </p:spTree>
    <p:extLst>
      <p:ext uri="{BB962C8B-B14F-4D97-AF65-F5344CB8AC3E}">
        <p14:creationId xmlns:p14="http://schemas.microsoft.com/office/powerpoint/2010/main" val="37998564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using tostring()</a:t>
            </a:r>
          </a:p>
        </p:txBody>
      </p:sp>
      <p:sp>
        <p:nvSpPr>
          <p:cNvPr id="3" name="Text Placeholder 2"/>
          <p:cNvSpPr>
            <a:spLocks noGrp="1"/>
          </p:cNvSpPr>
          <p:nvPr>
            <p:ph type="body" sz="quarter" idx="10"/>
          </p:nvPr>
        </p:nvSpPr>
        <p:spPr/>
        <p:txBody>
          <a:bodyPr anchor="t"/>
          <a:lstStyle/>
          <a:p>
            <a:r>
              <a:rPr lang="en-US" dirty="0" smtClean="0"/>
              <a:t>Your data will often need formatting</a:t>
            </a:r>
          </a:p>
          <a:p>
            <a:pPr lvl="1"/>
            <a:r>
              <a:rPr lang="en-US" dirty="0" smtClean="0"/>
              <a:t>too many decimal places</a:t>
            </a:r>
          </a:p>
          <a:p>
            <a:pPr lvl="1"/>
            <a:r>
              <a:rPr lang="en-US" dirty="0" smtClean="0"/>
              <a:t>commas, or dollar signs to be added, </a:t>
            </a:r>
            <a:r>
              <a:rPr lang="en-US" dirty="0" err="1" smtClean="0"/>
              <a:t>etc</a:t>
            </a:r>
            <a:endParaRPr lang="en-US" dirty="0" smtClean="0"/>
          </a:p>
          <a:p>
            <a:r>
              <a:rPr lang="en-US" dirty="0" err="1" smtClean="0"/>
              <a:t>ToString</a:t>
            </a:r>
            <a:r>
              <a:rPr lang="en-US" dirty="0" smtClean="0"/>
              <a:t>() can be customized to let the method know how the value should be formatted</a:t>
            </a:r>
          </a:p>
          <a:p>
            <a:pPr lvl="1"/>
            <a:r>
              <a:rPr lang="en-US" dirty="0" err="1" smtClean="0"/>
              <a:t>ToString</a:t>
            </a:r>
            <a:r>
              <a:rPr lang="en-US" dirty="0" smtClean="0"/>
              <a:t>(n), </a:t>
            </a:r>
            <a:r>
              <a:rPr lang="en-US" dirty="0" err="1" smtClean="0"/>
              <a:t>ToString</a:t>
            </a:r>
            <a:r>
              <a:rPr lang="en-US" dirty="0" smtClean="0"/>
              <a:t>(n1), </a:t>
            </a:r>
            <a:r>
              <a:rPr lang="en-US" dirty="0" err="1" smtClean="0"/>
              <a:t>ToString</a:t>
            </a:r>
            <a:r>
              <a:rPr lang="en-US" dirty="0" smtClean="0"/>
              <a:t>(c)</a:t>
            </a:r>
          </a:p>
          <a:p>
            <a:pPr lvl="1"/>
            <a:r>
              <a:rPr lang="en-US" dirty="0" smtClean="0"/>
              <a:t>n2 = 2 decimal places, c2 = 2 decimal places</a:t>
            </a:r>
          </a:p>
          <a:p>
            <a:pPr lvl="1"/>
            <a:endParaRPr lang="en-US" dirty="0" smtClean="0"/>
          </a:p>
        </p:txBody>
      </p:sp>
      <p:pic>
        <p:nvPicPr>
          <p:cNvPr id="4" name="Picture 3"/>
          <p:cNvPicPr>
            <a:picLocks noChangeAspect="1"/>
          </p:cNvPicPr>
          <p:nvPr/>
        </p:nvPicPr>
        <p:blipFill>
          <a:blip r:embed="rId3"/>
          <a:stretch>
            <a:fillRect/>
          </a:stretch>
        </p:blipFill>
        <p:spPr>
          <a:xfrm>
            <a:off x="6161225" y="2739420"/>
            <a:ext cx="2743200" cy="687753"/>
          </a:xfrm>
          <a:prstGeom prst="rect">
            <a:avLst/>
          </a:prstGeom>
        </p:spPr>
      </p:pic>
    </p:spTree>
    <p:extLst>
      <p:ext uri="{BB962C8B-B14F-4D97-AF65-F5344CB8AC3E}">
        <p14:creationId xmlns:p14="http://schemas.microsoft.com/office/powerpoint/2010/main" val="20112543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tostring</a:t>
            </a:r>
            <a:r>
              <a:rPr lang="en-US" dirty="0" smtClean="0"/>
              <a:t>() formats</a:t>
            </a:r>
            <a:endParaRPr lang="en-US" dirty="0"/>
          </a:p>
        </p:txBody>
      </p:sp>
      <p:pic>
        <p:nvPicPr>
          <p:cNvPr id="4" name="Picture 3"/>
          <p:cNvPicPr>
            <a:picLocks noChangeAspect="1"/>
          </p:cNvPicPr>
          <p:nvPr/>
        </p:nvPicPr>
        <p:blipFill>
          <a:blip r:embed="rId3"/>
          <a:stretch>
            <a:fillRect/>
          </a:stretch>
        </p:blipFill>
        <p:spPr>
          <a:xfrm>
            <a:off x="1371600" y="1964757"/>
            <a:ext cx="6324600" cy="4893243"/>
          </a:xfrm>
          <a:prstGeom prst="rect">
            <a:avLst/>
          </a:prstGeom>
        </p:spPr>
      </p:pic>
    </p:spTree>
    <p:extLst>
      <p:ext uri="{BB962C8B-B14F-4D97-AF65-F5344CB8AC3E}">
        <p14:creationId xmlns:p14="http://schemas.microsoft.com/office/powerpoint/2010/main" val="24254487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examples</a:t>
            </a:r>
            <a:endParaRPr lang="en-US" dirty="0"/>
          </a:p>
        </p:txBody>
      </p:sp>
      <p:sp>
        <p:nvSpPr>
          <p:cNvPr id="3" name="Text Placeholder 2"/>
          <p:cNvSpPr>
            <a:spLocks noGrp="1"/>
          </p:cNvSpPr>
          <p:nvPr>
            <p:ph type="body" sz="quarter" idx="10"/>
          </p:nvPr>
        </p:nvSpPr>
        <p:spPr>
          <a:xfrm>
            <a:off x="228600" y="2209800"/>
            <a:ext cx="8610600" cy="1676400"/>
          </a:xfrm>
        </p:spPr>
        <p:txBody>
          <a:bodyPr/>
          <a:lstStyle/>
          <a:p>
            <a:r>
              <a:rPr lang="en-US" sz="2800" dirty="0" err="1" smtClean="0"/>
              <a:t>ToString</a:t>
            </a:r>
            <a:r>
              <a:rPr lang="en-US" sz="2800" dirty="0" smtClean="0"/>
              <a:t>(</a:t>
            </a:r>
            <a:r>
              <a:rPr lang="en-US" sz="2800" dirty="0" err="1" smtClean="0"/>
              <a:t>LetterNumber</a:t>
            </a:r>
            <a:r>
              <a:rPr lang="en-US" sz="2800" dirty="0" smtClean="0"/>
              <a:t>) format</a:t>
            </a:r>
          </a:p>
          <a:p>
            <a:r>
              <a:rPr lang="en-US" sz="2800" dirty="0" smtClean="0"/>
              <a:t>formatting codes are only used when transferring values to </a:t>
            </a:r>
            <a:r>
              <a:rPr lang="en-US" sz="2800" dirty="0" err="1" smtClean="0"/>
              <a:t>outputs..not</a:t>
            </a:r>
            <a:r>
              <a:rPr lang="en-US" sz="2800" dirty="0" smtClean="0"/>
              <a:t> used to limit number of decimals in calculation</a:t>
            </a:r>
            <a:endParaRPr lang="en-US" sz="2800" dirty="0"/>
          </a:p>
        </p:txBody>
      </p:sp>
      <p:pic>
        <p:nvPicPr>
          <p:cNvPr id="4" name="Picture 3"/>
          <p:cNvPicPr>
            <a:picLocks noChangeAspect="1"/>
          </p:cNvPicPr>
          <p:nvPr/>
        </p:nvPicPr>
        <p:blipFill>
          <a:blip r:embed="rId3"/>
          <a:stretch>
            <a:fillRect/>
          </a:stretch>
        </p:blipFill>
        <p:spPr>
          <a:xfrm>
            <a:off x="419100" y="4495800"/>
            <a:ext cx="8229600" cy="2057400"/>
          </a:xfrm>
          <a:prstGeom prst="rect">
            <a:avLst/>
          </a:prstGeom>
        </p:spPr>
      </p:pic>
    </p:spTree>
    <p:extLst>
      <p:ext uri="{BB962C8B-B14F-4D97-AF65-F5344CB8AC3E}">
        <p14:creationId xmlns:p14="http://schemas.microsoft.com/office/powerpoint/2010/main" val="21577546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program</a:t>
            </a: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rPr>
              <a:t>run the program again using 110, 110, 100 as scored</a:t>
            </a:r>
          </a:p>
          <a:p>
            <a:r>
              <a:rPr lang="en-US" dirty="0">
                <a:solidFill>
                  <a:srgbClr val="7030A0"/>
                </a:solidFill>
              </a:rPr>
              <a:t>format the average as n and then as n1</a:t>
            </a:r>
          </a:p>
          <a:p>
            <a:endParaRPr lang="en-US" dirty="0">
              <a:solidFill>
                <a:srgbClr val="7030A0"/>
              </a:solidFill>
            </a:endParaRPr>
          </a:p>
          <a:p>
            <a:r>
              <a:rPr lang="en-US" dirty="0">
                <a:solidFill>
                  <a:srgbClr val="7030A0"/>
                </a:solidFill>
              </a:rPr>
              <a:t>checkpoint 3.30-3.34(review only)</a:t>
            </a:r>
          </a:p>
        </p:txBody>
      </p:sp>
    </p:spTree>
    <p:extLst>
      <p:ext uri="{BB962C8B-B14F-4D97-AF65-F5344CB8AC3E}">
        <p14:creationId xmlns:p14="http://schemas.microsoft.com/office/powerpoint/2010/main" val="40642398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syntax vs logic errors</a:t>
            </a:r>
            <a:endParaRPr lang="en-US" dirty="0"/>
          </a:p>
        </p:txBody>
      </p:sp>
      <p:sp>
        <p:nvSpPr>
          <p:cNvPr id="3" name="Text Placeholder 2"/>
          <p:cNvSpPr>
            <a:spLocks noGrp="1"/>
          </p:cNvSpPr>
          <p:nvPr>
            <p:ph type="body" sz="quarter" idx="10"/>
          </p:nvPr>
        </p:nvSpPr>
        <p:spPr>
          <a:xfrm>
            <a:off x="228600" y="2209800"/>
            <a:ext cx="5136510" cy="4419600"/>
          </a:xfrm>
        </p:spPr>
        <p:txBody>
          <a:bodyPr anchor="t"/>
          <a:lstStyle/>
          <a:p>
            <a:r>
              <a:rPr lang="en-US" sz="1800" dirty="0">
                <a:latin typeface="Arial" charset="0"/>
                <a:sym typeface="Wingdings" charset="0"/>
              </a:rPr>
              <a:t>Syntax errors occur when you break the rules of the programming language.</a:t>
            </a:r>
            <a:r>
              <a:rPr lang="en-US" sz="1800" dirty="0">
                <a:latin typeface="Arial"/>
                <a:sym typeface="Wingdings" charset="0"/>
              </a:rPr>
              <a:t> </a:t>
            </a:r>
          </a:p>
          <a:p>
            <a:r>
              <a:rPr lang="en-US" sz="1800" dirty="0">
                <a:latin typeface="Arial"/>
                <a:sym typeface="Wingdings" charset="0"/>
              </a:rPr>
              <a:t>In </a:t>
            </a:r>
            <a:r>
              <a:rPr lang="en-US" sz="1800" dirty="0">
                <a:latin typeface="Arial" charset="0"/>
                <a:sym typeface="Wingdings" charset="0"/>
              </a:rPr>
              <a:t>C# these errors or easy to recognize because VS underlines syntax errors with red wavy lines. </a:t>
            </a:r>
            <a:r>
              <a:rPr lang="en-US" sz="1800" dirty="0">
                <a:latin typeface="Arial"/>
                <a:sym typeface="Symbol" charset="0"/>
              </a:rPr>
              <a:t> </a:t>
            </a:r>
          </a:p>
          <a:p>
            <a:r>
              <a:rPr lang="en-US" sz="1800" dirty="0">
                <a:latin typeface="Arial" charset="0"/>
                <a:sym typeface="Symbol" charset="0"/>
              </a:rPr>
              <a:t>Knowing how to correct syntax errors is a matter of experience and comparing your code to the notes.  </a:t>
            </a:r>
          </a:p>
          <a:p>
            <a:r>
              <a:rPr lang="en-US" sz="1800" dirty="0">
                <a:latin typeface="Arial" charset="0"/>
                <a:sym typeface="Symbol" charset="0"/>
              </a:rPr>
              <a:t>The most common syntax errors </a:t>
            </a:r>
          </a:p>
          <a:p>
            <a:pPr lvl="1"/>
            <a:r>
              <a:rPr lang="en-US" sz="1400" dirty="0">
                <a:latin typeface="Arial" charset="0"/>
                <a:sym typeface="Symbol" charset="0"/>
              </a:rPr>
              <a:t>forgetting the semicolon (;)</a:t>
            </a:r>
          </a:p>
          <a:p>
            <a:pPr lvl="1"/>
            <a:r>
              <a:rPr lang="en-US" sz="1400" dirty="0">
                <a:latin typeface="Arial" charset="0"/>
                <a:sym typeface="Wingdings" charset="0"/>
              </a:rPr>
              <a:t>forgetting ( ) after method calls.</a:t>
            </a:r>
          </a:p>
          <a:p>
            <a:pPr lvl="1"/>
            <a:r>
              <a:rPr lang="en-US" sz="1400" dirty="0">
                <a:latin typeface="Arial" charset="0"/>
                <a:sym typeface="Wingdings" charset="0"/>
              </a:rPr>
              <a:t>working with incompatible data types  </a:t>
            </a:r>
            <a:endParaRPr lang="en-US" sz="1400" dirty="0">
              <a:latin typeface="Arial"/>
            </a:endParaRPr>
          </a:p>
          <a:p>
            <a:r>
              <a:rPr lang="en-US" sz="1800" dirty="0">
                <a:latin typeface="Arial" charset="0"/>
              </a:rPr>
              <a:t>You will not be able to run your program until all syntax errors are removed.  </a:t>
            </a:r>
            <a:endParaRPr lang="en-US" sz="1800" dirty="0">
              <a:latin typeface="Times New Roman" charset="0"/>
            </a:endParaRPr>
          </a:p>
        </p:txBody>
      </p:sp>
      <p:pic>
        <p:nvPicPr>
          <p:cNvPr id="4" name="Picture 3"/>
          <p:cNvPicPr>
            <a:picLocks noChangeAspect="1"/>
          </p:cNvPicPr>
          <p:nvPr/>
        </p:nvPicPr>
        <p:blipFill>
          <a:blip r:embed="rId3"/>
          <a:stretch>
            <a:fillRect/>
          </a:stretch>
        </p:blipFill>
        <p:spPr>
          <a:xfrm>
            <a:off x="5522768" y="2160588"/>
            <a:ext cx="3437082" cy="3806500"/>
          </a:xfrm>
          <a:prstGeom prst="rect">
            <a:avLst/>
          </a:prstGeom>
        </p:spPr>
      </p:pic>
    </p:spTree>
    <p:extLst>
      <p:ext uri="{BB962C8B-B14F-4D97-AF65-F5344CB8AC3E}">
        <p14:creationId xmlns:p14="http://schemas.microsoft.com/office/powerpoint/2010/main" val="172979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prep</a:t>
            </a:r>
            <a:endParaRPr lang="en-US" dirty="0"/>
          </a:p>
        </p:txBody>
      </p:sp>
      <p:sp>
        <p:nvSpPr>
          <p:cNvPr id="3" name="Text Placeholder 2"/>
          <p:cNvSpPr>
            <a:spLocks noGrp="1"/>
          </p:cNvSpPr>
          <p:nvPr>
            <p:ph type="body" sz="quarter" idx="10"/>
          </p:nvPr>
        </p:nvSpPr>
        <p:spPr/>
        <p:txBody>
          <a:bodyPr anchor="t"/>
          <a:lstStyle/>
          <a:p>
            <a:r>
              <a:rPr lang="en-US" sz="2000" b="1" dirty="0">
                <a:solidFill>
                  <a:schemeClr val="accent6">
                    <a:lumMod val="60000"/>
                    <a:lumOff val="40000"/>
                  </a:schemeClr>
                </a:solidFill>
              </a:rPr>
              <a:t>Download OPEN BOWLING DESIGN and unzip</a:t>
            </a:r>
            <a:endParaRPr lang="en-US" sz="2000" dirty="0">
              <a:solidFill>
                <a:schemeClr val="accent6">
                  <a:lumMod val="60000"/>
                  <a:lumOff val="40000"/>
                </a:schemeClr>
              </a:solidFill>
            </a:endParaRPr>
          </a:p>
          <a:p>
            <a:r>
              <a:rPr lang="en-US" sz="2000" dirty="0" smtClean="0">
                <a:solidFill>
                  <a:schemeClr val="accent6">
                    <a:lumMod val="60000"/>
                    <a:lumOff val="40000"/>
                  </a:schemeClr>
                </a:solidFill>
              </a:rPr>
              <a:t>Create </a:t>
            </a:r>
            <a:r>
              <a:rPr lang="en-US" sz="2000" dirty="0">
                <a:solidFill>
                  <a:schemeClr val="accent6">
                    <a:lumMod val="60000"/>
                    <a:lumOff val="40000"/>
                  </a:schemeClr>
                </a:solidFill>
              </a:rPr>
              <a:t>a new WPF project </a:t>
            </a:r>
            <a:r>
              <a:rPr lang="en-US" sz="2000" b="1" dirty="0">
                <a:solidFill>
                  <a:schemeClr val="accent6">
                    <a:lumMod val="60000"/>
                    <a:lumOff val="40000"/>
                  </a:schemeClr>
                </a:solidFill>
              </a:rPr>
              <a:t>Bowling</a:t>
            </a:r>
            <a:endParaRPr lang="en-US" sz="2000" dirty="0">
              <a:solidFill>
                <a:schemeClr val="accent6">
                  <a:lumMod val="60000"/>
                  <a:lumOff val="40000"/>
                </a:schemeClr>
              </a:solidFill>
            </a:endParaRPr>
          </a:p>
          <a:p>
            <a:r>
              <a:rPr lang="en-US" sz="2000" dirty="0" smtClean="0">
                <a:solidFill>
                  <a:schemeClr val="accent6">
                    <a:lumMod val="60000"/>
                    <a:lumOff val="40000"/>
                  </a:schemeClr>
                </a:solidFill>
              </a:rPr>
              <a:t>Add </a:t>
            </a:r>
            <a:r>
              <a:rPr lang="en-US" sz="2000" dirty="0">
                <a:solidFill>
                  <a:schemeClr val="accent6">
                    <a:lumMod val="60000"/>
                    <a:lumOff val="40000"/>
                  </a:schemeClr>
                </a:solidFill>
              </a:rPr>
              <a:t>provided </a:t>
            </a:r>
            <a:r>
              <a:rPr lang="en-US" sz="2000" dirty="0" smtClean="0">
                <a:solidFill>
                  <a:schemeClr val="accent6">
                    <a:lumMod val="60000"/>
                    <a:lumOff val="40000"/>
                  </a:schemeClr>
                </a:solidFill>
              </a:rPr>
              <a:t>icon in the windows icon property</a:t>
            </a:r>
            <a:endParaRPr lang="en-US" sz="2000" dirty="0">
              <a:solidFill>
                <a:schemeClr val="accent6">
                  <a:lumMod val="60000"/>
                  <a:lumOff val="40000"/>
                </a:schemeClr>
              </a:solidFill>
            </a:endParaRPr>
          </a:p>
          <a:p>
            <a:r>
              <a:rPr lang="en-US" sz="2000" dirty="0" smtClean="0">
                <a:solidFill>
                  <a:schemeClr val="accent6">
                    <a:lumMod val="60000"/>
                    <a:lumOff val="40000"/>
                  </a:schemeClr>
                </a:solidFill>
              </a:rPr>
              <a:t>Text</a:t>
            </a:r>
            <a:r>
              <a:rPr lang="en-US" sz="2000" dirty="0">
                <a:solidFill>
                  <a:schemeClr val="accent6">
                    <a:lumMod val="60000"/>
                    <a:lumOff val="40000"/>
                  </a:schemeClr>
                </a:solidFill>
              </a:rPr>
              <a:t>: </a:t>
            </a:r>
            <a:r>
              <a:rPr lang="en-US" sz="2000" b="1" dirty="0">
                <a:solidFill>
                  <a:schemeClr val="accent6">
                    <a:lumMod val="60000"/>
                    <a:lumOff val="40000"/>
                  </a:schemeClr>
                </a:solidFill>
              </a:rPr>
              <a:t>Bowling Results</a:t>
            </a:r>
            <a:endParaRPr lang="en-US" sz="2000" dirty="0">
              <a:solidFill>
                <a:schemeClr val="accent6">
                  <a:lumMod val="60000"/>
                  <a:lumOff val="40000"/>
                </a:schemeClr>
              </a:solidFill>
            </a:endParaRPr>
          </a:p>
          <a:p>
            <a:r>
              <a:rPr lang="en-US" sz="2000" dirty="0" smtClean="0">
                <a:solidFill>
                  <a:schemeClr val="accent6">
                    <a:lumMod val="60000"/>
                    <a:lumOff val="40000"/>
                  </a:schemeClr>
                </a:solidFill>
              </a:rPr>
              <a:t>Center </a:t>
            </a:r>
            <a:r>
              <a:rPr lang="en-US" sz="2000" dirty="0">
                <a:solidFill>
                  <a:schemeClr val="accent6">
                    <a:lumMod val="60000"/>
                    <a:lumOff val="40000"/>
                  </a:schemeClr>
                </a:solidFill>
              </a:rPr>
              <a:t>on screen</a:t>
            </a:r>
          </a:p>
          <a:p>
            <a:r>
              <a:rPr lang="en-US" sz="2000" dirty="0" smtClean="0">
                <a:solidFill>
                  <a:schemeClr val="accent6">
                    <a:lumMod val="60000"/>
                    <a:lumOff val="40000"/>
                  </a:schemeClr>
                </a:solidFill>
              </a:rPr>
              <a:t>Set </a:t>
            </a:r>
            <a:r>
              <a:rPr lang="en-US" sz="2000" dirty="0">
                <a:solidFill>
                  <a:schemeClr val="accent6">
                    <a:lumMod val="60000"/>
                    <a:lumOff val="40000"/>
                  </a:schemeClr>
                </a:solidFill>
              </a:rPr>
              <a:t>the project icon</a:t>
            </a:r>
          </a:p>
          <a:p>
            <a:r>
              <a:rPr lang="en-US" sz="2000" dirty="0" smtClean="0">
                <a:solidFill>
                  <a:schemeClr val="accent6">
                    <a:lumMod val="60000"/>
                    <a:lumOff val="40000"/>
                  </a:schemeClr>
                </a:solidFill>
              </a:rPr>
              <a:t>Add </a:t>
            </a:r>
            <a:r>
              <a:rPr lang="en-US" sz="2000" dirty="0" err="1">
                <a:solidFill>
                  <a:schemeClr val="accent6">
                    <a:lumMod val="60000"/>
                    <a:lumOff val="40000"/>
                  </a:schemeClr>
                </a:solidFill>
              </a:rPr>
              <a:t>lblLeagueName</a:t>
            </a:r>
            <a:r>
              <a:rPr lang="en-US" sz="2000" dirty="0">
                <a:solidFill>
                  <a:schemeClr val="accent6">
                    <a:lumMod val="60000"/>
                    <a:lumOff val="40000"/>
                  </a:schemeClr>
                </a:solidFill>
              </a:rPr>
              <a:t> to top of form:</a:t>
            </a:r>
          </a:p>
          <a:p>
            <a:r>
              <a:rPr lang="en-US" sz="2000" i="1" dirty="0">
                <a:solidFill>
                  <a:schemeClr val="accent6">
                    <a:lumMod val="60000"/>
                    <a:lumOff val="40000"/>
                  </a:schemeClr>
                </a:solidFill>
              </a:rPr>
              <a:t>league name here</a:t>
            </a:r>
            <a:endParaRPr lang="en-US" sz="2000" dirty="0">
              <a:solidFill>
                <a:schemeClr val="accent6">
                  <a:lumMod val="60000"/>
                  <a:lumOff val="40000"/>
                </a:schemeClr>
              </a:solidFill>
            </a:endParaRPr>
          </a:p>
          <a:p>
            <a:r>
              <a:rPr lang="en-US" sz="2000" dirty="0">
                <a:solidFill>
                  <a:schemeClr val="accent6">
                    <a:lumMod val="60000"/>
                    <a:lumOff val="40000"/>
                  </a:schemeClr>
                </a:solidFill>
              </a:rPr>
              <a:t>Arial Rounded, 16, Blue</a:t>
            </a:r>
          </a:p>
          <a:p>
            <a:r>
              <a:rPr lang="en-US" sz="2000" dirty="0">
                <a:solidFill>
                  <a:schemeClr val="accent6">
                    <a:lumMod val="60000"/>
                    <a:lumOff val="40000"/>
                  </a:schemeClr>
                </a:solidFill>
              </a:rPr>
              <a:t>Centered in form</a:t>
            </a:r>
          </a:p>
        </p:txBody>
      </p:sp>
    </p:spTree>
    <p:extLst>
      <p:ext uri="{BB962C8B-B14F-4D97-AF65-F5344CB8AC3E}">
        <p14:creationId xmlns:p14="http://schemas.microsoft.com/office/powerpoint/2010/main" val="26633730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runtime errors</a:t>
            </a:r>
            <a:endParaRPr lang="en-US" dirty="0"/>
          </a:p>
        </p:txBody>
      </p:sp>
      <p:sp>
        <p:nvSpPr>
          <p:cNvPr id="3" name="Text Placeholder 2"/>
          <p:cNvSpPr>
            <a:spLocks noGrp="1"/>
          </p:cNvSpPr>
          <p:nvPr>
            <p:ph type="body" sz="quarter" idx="10"/>
          </p:nvPr>
        </p:nvSpPr>
        <p:spPr>
          <a:xfrm>
            <a:off x="228600" y="2209800"/>
            <a:ext cx="6132683" cy="4419600"/>
          </a:xfrm>
        </p:spPr>
        <p:txBody>
          <a:bodyPr anchor="t"/>
          <a:lstStyle/>
          <a:p>
            <a:r>
              <a:rPr lang="en-US" sz="2400" dirty="0">
                <a:latin typeface="Arial" charset="0"/>
                <a:sym typeface="Wingdings" charset="0"/>
              </a:rPr>
              <a:t>Runtime errors occur when a running program crashes.</a:t>
            </a:r>
          </a:p>
          <a:p>
            <a:pPr lvl="1"/>
            <a:r>
              <a:rPr lang="en-US" sz="2400" dirty="0">
                <a:latin typeface="Times New Roman"/>
                <a:sym typeface="Wingdings" charset="0"/>
              </a:rPr>
              <a:t> </a:t>
            </a:r>
            <a:r>
              <a:rPr lang="en-US" sz="2400" dirty="0">
                <a:latin typeface="Arial" charset="0"/>
                <a:sym typeface="Wingdings" charset="0"/>
              </a:rPr>
              <a:t>Program functions normally most of the time, but certain circumstances cause it to crash.</a:t>
            </a:r>
          </a:p>
          <a:p>
            <a:pPr lvl="1"/>
            <a:r>
              <a:rPr lang="en-US" sz="2400" dirty="0">
                <a:latin typeface="Arial" charset="0"/>
                <a:sym typeface="Wingdings" charset="0"/>
              </a:rPr>
              <a:t>You need to discover what is causing the crash. The VS debugger can help.</a:t>
            </a:r>
          </a:p>
          <a:p>
            <a:pPr lvl="1"/>
            <a:r>
              <a:rPr lang="en-US" sz="2400" dirty="0">
                <a:latin typeface="Arial" charset="0"/>
                <a:sym typeface="Symbol" charset="0"/>
              </a:rPr>
              <a:t>Examples:</a:t>
            </a:r>
          </a:p>
          <a:p>
            <a:pPr lvl="2"/>
            <a:r>
              <a:rPr lang="en-US" sz="1800" dirty="0">
                <a:latin typeface="Times New Roman"/>
              </a:rPr>
              <a:t> </a:t>
            </a:r>
            <a:r>
              <a:rPr lang="en-US" sz="1800" dirty="0">
                <a:latin typeface="Arial" charset="0"/>
              </a:rPr>
              <a:t>Divide by zero</a:t>
            </a:r>
          </a:p>
          <a:p>
            <a:pPr lvl="2"/>
            <a:r>
              <a:rPr lang="en-US" sz="1800" dirty="0">
                <a:latin typeface="Arial"/>
              </a:rPr>
              <a:t>Try to convert an empty TextBox into a number</a:t>
            </a:r>
          </a:p>
          <a:p>
            <a:pPr lvl="2"/>
            <a:r>
              <a:rPr lang="en-US" sz="1800" dirty="0">
                <a:latin typeface="Arial"/>
              </a:rPr>
              <a:t>Calculate with a blank field</a:t>
            </a:r>
          </a:p>
          <a:p>
            <a:endParaRPr lang="en-US" dirty="0"/>
          </a:p>
        </p:txBody>
      </p:sp>
      <p:pic>
        <p:nvPicPr>
          <p:cNvPr id="4" name="Picture 3"/>
          <p:cNvPicPr>
            <a:picLocks noChangeAspect="1"/>
          </p:cNvPicPr>
          <p:nvPr/>
        </p:nvPicPr>
        <p:blipFill>
          <a:blip r:embed="rId3"/>
          <a:stretch>
            <a:fillRect/>
          </a:stretch>
        </p:blipFill>
        <p:spPr>
          <a:xfrm>
            <a:off x="6263967" y="2409643"/>
            <a:ext cx="2743200" cy="2057400"/>
          </a:xfrm>
          <a:prstGeom prst="rect">
            <a:avLst/>
          </a:prstGeom>
        </p:spPr>
      </p:pic>
    </p:spTree>
    <p:extLst>
      <p:ext uri="{BB962C8B-B14F-4D97-AF65-F5344CB8AC3E}">
        <p14:creationId xmlns:p14="http://schemas.microsoft.com/office/powerpoint/2010/main" val="11302126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Logic errors</a:t>
            </a:r>
            <a:endParaRPr lang="en-US" dirty="0"/>
          </a:p>
        </p:txBody>
      </p:sp>
      <p:sp>
        <p:nvSpPr>
          <p:cNvPr id="3" name="Text Placeholder 2"/>
          <p:cNvSpPr>
            <a:spLocks noGrp="1"/>
          </p:cNvSpPr>
          <p:nvPr>
            <p:ph type="body" sz="quarter" idx="10"/>
          </p:nvPr>
        </p:nvSpPr>
        <p:spPr/>
        <p:txBody>
          <a:bodyPr anchor="t"/>
          <a:lstStyle/>
          <a:p>
            <a:r>
              <a:rPr lang="en-US"/>
              <a:t>Logic errors are a type of runtime error</a:t>
            </a:r>
            <a:endParaRPr lang="en-US" dirty="0"/>
          </a:p>
          <a:p>
            <a:pPr lvl="1"/>
            <a:r>
              <a:rPr lang="en-US"/>
              <a:t>some cause the program to crash because it encounters unexpected circumstances</a:t>
            </a:r>
            <a:endParaRPr lang="en-US" dirty="0"/>
          </a:p>
          <a:p>
            <a:pPr lvl="2"/>
            <a:r>
              <a:rPr lang="en-US"/>
              <a:t>empty fields</a:t>
            </a:r>
            <a:endParaRPr lang="en-US" dirty="0"/>
          </a:p>
          <a:p>
            <a:pPr lvl="1"/>
            <a:r>
              <a:rPr lang="en-US"/>
              <a:t>other errors cause the program to continue, but give improper results</a:t>
            </a:r>
            <a:endParaRPr lang="en-US" dirty="0"/>
          </a:p>
          <a:p>
            <a:pPr lvl="2"/>
            <a:r>
              <a:rPr lang="en-US"/>
              <a:t>ex: bowling average = game1+game2+game3/3 if you use the wrong order of precedence</a:t>
            </a:r>
            <a:endParaRPr lang="en-US" dirty="0"/>
          </a:p>
          <a:p>
            <a:pPr lvl="1"/>
            <a:r>
              <a:rPr lang="en-US"/>
              <a:t>Difficult to identify</a:t>
            </a:r>
            <a:endParaRPr lang="en-US" dirty="0"/>
          </a:p>
        </p:txBody>
      </p:sp>
    </p:spTree>
    <p:extLst>
      <p:ext uri="{BB962C8B-B14F-4D97-AF65-F5344CB8AC3E}">
        <p14:creationId xmlns:p14="http://schemas.microsoft.com/office/powerpoint/2010/main" val="36801120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Assignment</a:t>
            </a:r>
            <a:endParaRPr lang="en-US" dirty="0"/>
          </a:p>
        </p:txBody>
      </p:sp>
      <p:sp>
        <p:nvSpPr>
          <p:cNvPr id="3" name="Text Placeholder 2"/>
          <p:cNvSpPr>
            <a:spLocks noGrp="1"/>
          </p:cNvSpPr>
          <p:nvPr>
            <p:ph type="body" sz="quarter" idx="10"/>
          </p:nvPr>
        </p:nvSpPr>
        <p:spPr/>
        <p:txBody>
          <a:bodyPr anchor="t"/>
          <a:lstStyle/>
          <a:p>
            <a:r>
              <a:rPr lang="en-US">
                <a:solidFill>
                  <a:srgbClr val="7030A0"/>
                </a:solidFill>
              </a:rPr>
              <a:t>Math Program</a:t>
            </a:r>
            <a:endParaRPr lang="en-US" dirty="0">
              <a:solidFill>
                <a:srgbClr val="7030A0"/>
              </a:solidFill>
            </a:endParaRPr>
          </a:p>
        </p:txBody>
      </p:sp>
    </p:spTree>
    <p:extLst>
      <p:ext uri="{BB962C8B-B14F-4D97-AF65-F5344CB8AC3E}">
        <p14:creationId xmlns:p14="http://schemas.microsoft.com/office/powerpoint/2010/main" val="40307638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Finalizing an application</a:t>
            </a:r>
            <a:endParaRPr lang="en-US" dirty="0"/>
          </a:p>
        </p:txBody>
      </p:sp>
      <p:sp>
        <p:nvSpPr>
          <p:cNvPr id="3" name="Text Placeholder 2"/>
          <p:cNvSpPr>
            <a:spLocks noGrp="1"/>
          </p:cNvSpPr>
          <p:nvPr>
            <p:ph type="body" sz="quarter" idx="10"/>
          </p:nvPr>
        </p:nvSpPr>
        <p:spPr/>
        <p:txBody>
          <a:bodyPr/>
          <a:lstStyle/>
          <a:p>
            <a:r>
              <a:rPr lang="en-US" dirty="0" smtClean="0"/>
              <a:t>Tab order</a:t>
            </a:r>
          </a:p>
          <a:p>
            <a:r>
              <a:rPr lang="en-US" dirty="0" smtClean="0"/>
              <a:t>Focus</a:t>
            </a:r>
          </a:p>
          <a:p>
            <a:r>
              <a:rPr lang="en-US" dirty="0" smtClean="0"/>
              <a:t>Accept/cancel</a:t>
            </a:r>
          </a:p>
          <a:p>
            <a:r>
              <a:rPr lang="en-US" dirty="0" smtClean="0"/>
              <a:t>Anchoring controls</a:t>
            </a:r>
          </a:p>
          <a:p>
            <a:r>
              <a:rPr lang="en-US" dirty="0" smtClean="0"/>
              <a:t>Welcome screen</a:t>
            </a:r>
          </a:p>
          <a:p>
            <a:r>
              <a:rPr lang="en-US" dirty="0" smtClean="0"/>
              <a:t>Catching exceptions</a:t>
            </a:r>
          </a:p>
          <a:p>
            <a:endParaRPr lang="en-US" dirty="0" smtClean="0"/>
          </a:p>
          <a:p>
            <a:endParaRPr lang="en-US" dirty="0"/>
          </a:p>
        </p:txBody>
      </p:sp>
    </p:spTree>
    <p:extLst>
      <p:ext uri="{BB962C8B-B14F-4D97-AF65-F5344CB8AC3E}">
        <p14:creationId xmlns:p14="http://schemas.microsoft.com/office/powerpoint/2010/main" val="42852227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Complete lab 1 – improving usability</a:t>
            </a:r>
            <a:endParaRPr lang="en-US" dirty="0">
              <a:solidFill>
                <a:srgbClr val="7030A0"/>
              </a:solidFill>
            </a:endParaRPr>
          </a:p>
        </p:txBody>
      </p:sp>
    </p:spTree>
    <p:extLst>
      <p:ext uri="{BB962C8B-B14F-4D97-AF65-F5344CB8AC3E}">
        <p14:creationId xmlns:p14="http://schemas.microsoft.com/office/powerpoint/2010/main" val="18216916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order</a:t>
            </a:r>
            <a:endParaRPr lang="en-US" dirty="0"/>
          </a:p>
        </p:txBody>
      </p:sp>
      <p:sp>
        <p:nvSpPr>
          <p:cNvPr id="3" name="Text Placeholder 2"/>
          <p:cNvSpPr>
            <a:spLocks noGrp="1"/>
          </p:cNvSpPr>
          <p:nvPr>
            <p:ph type="body" sz="quarter" idx="10"/>
          </p:nvPr>
        </p:nvSpPr>
        <p:spPr/>
        <p:txBody>
          <a:bodyPr/>
          <a:lstStyle/>
          <a:p>
            <a:r>
              <a:rPr lang="en-US" dirty="0"/>
              <a:t>When you run a program, C# </a:t>
            </a:r>
            <a:r>
              <a:rPr lang="en-US" i="1" dirty="0"/>
              <a:t>visits</a:t>
            </a:r>
            <a:r>
              <a:rPr lang="en-US" dirty="0"/>
              <a:t> the objects on the form in the order they were placed on the form</a:t>
            </a:r>
          </a:p>
          <a:p>
            <a:r>
              <a:rPr lang="en-US" dirty="0"/>
              <a:t>You can rearrange the tab order by changing an object’s </a:t>
            </a:r>
            <a:r>
              <a:rPr lang="en-US" dirty="0" err="1"/>
              <a:t>TabIndex</a:t>
            </a:r>
            <a:r>
              <a:rPr lang="en-US" dirty="0"/>
              <a:t> </a:t>
            </a:r>
            <a:r>
              <a:rPr lang="en-US" dirty="0" smtClean="0"/>
              <a:t>property</a:t>
            </a:r>
            <a:endParaRPr lang="en-US" dirty="0"/>
          </a:p>
          <a:p>
            <a:pPr lvl="1"/>
            <a:r>
              <a:rPr lang="en-US" dirty="0" smtClean="0"/>
              <a:t>Tab index starts at 0</a:t>
            </a:r>
          </a:p>
          <a:p>
            <a:pPr lvl="1"/>
            <a:r>
              <a:rPr lang="en-US" dirty="0"/>
              <a:t>When you change a </a:t>
            </a:r>
            <a:r>
              <a:rPr lang="en-US" dirty="0" err="1"/>
              <a:t>TabIndex</a:t>
            </a:r>
            <a:r>
              <a:rPr lang="en-US" dirty="0"/>
              <a:t>, all objects with a higher (or equal) number </a:t>
            </a:r>
            <a:r>
              <a:rPr lang="en-US" dirty="0" err="1"/>
              <a:t>TabIndex</a:t>
            </a:r>
            <a:r>
              <a:rPr lang="en-US" dirty="0"/>
              <a:t> will automatically renumber</a:t>
            </a:r>
          </a:p>
          <a:p>
            <a:pPr lvl="1"/>
            <a:endParaRPr lang="en-US" dirty="0" smtClean="0"/>
          </a:p>
        </p:txBody>
      </p:sp>
    </p:spTree>
    <p:extLst>
      <p:ext uri="{BB962C8B-B14F-4D97-AF65-F5344CB8AC3E}">
        <p14:creationId xmlns:p14="http://schemas.microsoft.com/office/powerpoint/2010/main" val="45731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order</a:t>
            </a:r>
            <a:endParaRPr lang="en-US" dirty="0"/>
          </a:p>
        </p:txBody>
      </p:sp>
      <p:sp>
        <p:nvSpPr>
          <p:cNvPr id="3" name="Text Placeholder 2"/>
          <p:cNvSpPr>
            <a:spLocks noGrp="1"/>
          </p:cNvSpPr>
          <p:nvPr>
            <p:ph type="body" sz="quarter" idx="10"/>
          </p:nvPr>
        </p:nvSpPr>
        <p:spPr/>
        <p:txBody>
          <a:bodyPr/>
          <a:lstStyle/>
          <a:p>
            <a:r>
              <a:rPr lang="en-US" dirty="0" smtClean="0"/>
              <a:t>Within the properties (or the </a:t>
            </a:r>
            <a:r>
              <a:rPr lang="en-US" dirty="0" err="1" smtClean="0"/>
              <a:t>xaml</a:t>
            </a:r>
            <a:r>
              <a:rPr lang="en-US" dirty="0" smtClean="0"/>
              <a:t>), change the </a:t>
            </a:r>
            <a:r>
              <a:rPr lang="en-US" dirty="0" err="1" smtClean="0"/>
              <a:t>TabIndex</a:t>
            </a:r>
            <a:r>
              <a:rPr lang="en-US" dirty="0" smtClean="0"/>
              <a:t> property in the order you wish them to be set</a:t>
            </a:r>
          </a:p>
          <a:p>
            <a:pPr lvl="1"/>
            <a:r>
              <a:rPr lang="en-US" dirty="0" smtClean="0"/>
              <a:t>To stop the control from being in the tab lineup</a:t>
            </a:r>
          </a:p>
          <a:p>
            <a:pPr lvl="2"/>
            <a:r>
              <a:rPr lang="en-US" dirty="0" smtClean="0"/>
              <a:t>Set </a:t>
            </a:r>
            <a:r>
              <a:rPr lang="en-US" dirty="0" err="1" smtClean="0"/>
              <a:t>IsTabStop</a:t>
            </a:r>
            <a:r>
              <a:rPr lang="en-US" dirty="0" smtClean="0"/>
              <a:t> = false</a:t>
            </a:r>
            <a:endParaRPr lang="en-US" dirty="0" smtClean="0">
              <a:solidFill>
                <a:srgbClr val="7030A0"/>
              </a:solidFill>
            </a:endParaRPr>
          </a:p>
        </p:txBody>
      </p:sp>
    </p:spTree>
    <p:extLst>
      <p:ext uri="{BB962C8B-B14F-4D97-AF65-F5344CB8AC3E}">
        <p14:creationId xmlns:p14="http://schemas.microsoft.com/office/powerpoint/2010/main" val="6664907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method</a:t>
            </a:r>
            <a:endParaRPr lang="en-US" dirty="0"/>
          </a:p>
        </p:txBody>
      </p:sp>
      <p:sp>
        <p:nvSpPr>
          <p:cNvPr id="3" name="Text Placeholder 2"/>
          <p:cNvSpPr>
            <a:spLocks noGrp="1"/>
          </p:cNvSpPr>
          <p:nvPr>
            <p:ph type="body" sz="quarter" idx="10"/>
          </p:nvPr>
        </p:nvSpPr>
        <p:spPr/>
        <p:txBody>
          <a:bodyPr/>
          <a:lstStyle/>
          <a:p>
            <a:r>
              <a:rPr lang="en-US" dirty="0"/>
              <a:t>Allows moving focus (object currently in use) at runtime.</a:t>
            </a:r>
          </a:p>
          <a:p>
            <a:r>
              <a:rPr lang="en-US" dirty="0"/>
              <a:t>Often applied after command button code to place focus on the appropriate object (after printing or clearing form or calculating values for instance)</a:t>
            </a:r>
          </a:p>
          <a:p>
            <a:r>
              <a:rPr lang="en-US" dirty="0" err="1"/>
              <a:t>Objectname.Focus</a:t>
            </a:r>
            <a:r>
              <a:rPr lang="en-US" dirty="0"/>
              <a:t>( ); </a:t>
            </a:r>
            <a:endParaRPr lang="en-US" dirty="0" smtClean="0">
              <a:solidFill>
                <a:srgbClr val="7030A0"/>
              </a:solidFill>
            </a:endParaRPr>
          </a:p>
          <a:p>
            <a:pPr marL="457200" lvl="1"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4937300" y="4876800"/>
            <a:ext cx="3929974" cy="914400"/>
          </a:xfrm>
          <a:prstGeom prst="rect">
            <a:avLst/>
          </a:prstGeom>
        </p:spPr>
      </p:pic>
    </p:spTree>
    <p:extLst>
      <p:ext uri="{BB962C8B-B14F-4D97-AF65-F5344CB8AC3E}">
        <p14:creationId xmlns:p14="http://schemas.microsoft.com/office/powerpoint/2010/main" val="19405316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Locking an object</a:t>
            </a:r>
            <a:endParaRPr lang="en-US" dirty="0"/>
          </a:p>
        </p:txBody>
      </p:sp>
      <p:sp>
        <p:nvSpPr>
          <p:cNvPr id="3" name="Text Placeholder 2"/>
          <p:cNvSpPr>
            <a:spLocks noGrp="1"/>
          </p:cNvSpPr>
          <p:nvPr>
            <p:ph type="body" sz="quarter" idx="10"/>
          </p:nvPr>
        </p:nvSpPr>
        <p:spPr>
          <a:xfrm>
            <a:off x="228600" y="2209800"/>
            <a:ext cx="6248400" cy="4419600"/>
          </a:xfrm>
        </p:spPr>
        <p:txBody>
          <a:bodyPr/>
          <a:lstStyle/>
          <a:p>
            <a:r>
              <a:rPr lang="en-US" sz="2400" dirty="0"/>
              <a:t>Change any object’s Locked property to True</a:t>
            </a:r>
          </a:p>
          <a:p>
            <a:r>
              <a:rPr lang="en-US" sz="2400" dirty="0"/>
              <a:t>Keeps you from accidentally moving or resizing an object on a form once you’ve placed it appropriately.</a:t>
            </a:r>
          </a:p>
          <a:p>
            <a:r>
              <a:rPr lang="en-US" sz="2400" dirty="0"/>
              <a:t>You can still change any </a:t>
            </a:r>
            <a:r>
              <a:rPr lang="en-US" sz="2400" u="sng" dirty="0"/>
              <a:t>property</a:t>
            </a:r>
            <a:r>
              <a:rPr lang="en-US" sz="2400" dirty="0"/>
              <a:t> (including size and location), but can’t change object with the mouse</a:t>
            </a:r>
          </a:p>
          <a:p>
            <a:r>
              <a:rPr lang="en-US" sz="2400" dirty="0"/>
              <a:t>You can also, right-click on an empty area on the form and select Lock Controls to lock all the objects on the form and the form itself</a:t>
            </a:r>
          </a:p>
        </p:txBody>
      </p:sp>
    </p:spTree>
    <p:extLst>
      <p:ext uri="{BB962C8B-B14F-4D97-AF65-F5344CB8AC3E}">
        <p14:creationId xmlns:p14="http://schemas.microsoft.com/office/powerpoint/2010/main" val="1594042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Shortcut keys</a:t>
            </a:r>
            <a:endParaRPr lang="en-US" dirty="0"/>
          </a:p>
        </p:txBody>
      </p:sp>
      <p:sp>
        <p:nvSpPr>
          <p:cNvPr id="3" name="Text Placeholder 2"/>
          <p:cNvSpPr>
            <a:spLocks noGrp="1"/>
          </p:cNvSpPr>
          <p:nvPr>
            <p:ph type="body" sz="quarter" idx="10"/>
          </p:nvPr>
        </p:nvSpPr>
        <p:spPr/>
        <p:txBody>
          <a:bodyPr/>
          <a:lstStyle/>
          <a:p>
            <a:r>
              <a:rPr lang="en-US" dirty="0" smtClean="0"/>
              <a:t>In the content property place an underscore prior to the letter you wish to tie with alt</a:t>
            </a:r>
          </a:p>
          <a:p>
            <a:pPr lvl="1"/>
            <a:r>
              <a:rPr lang="en-US" dirty="0" smtClean="0"/>
              <a:t>_Cancel would be alt-c</a:t>
            </a:r>
          </a:p>
          <a:p>
            <a:pPr lvl="1"/>
            <a:r>
              <a:rPr lang="en-US" dirty="0" smtClean="0"/>
              <a:t>Additional binding is necessary</a:t>
            </a:r>
          </a:p>
          <a:p>
            <a:pPr lvl="1"/>
            <a:r>
              <a:rPr lang="en-US" dirty="0" smtClean="0"/>
              <a:t>Letter will be underlined if you press the alt button</a:t>
            </a:r>
          </a:p>
          <a:p>
            <a:pPr lvl="1"/>
            <a:endParaRPr lang="en-US" dirty="0"/>
          </a:p>
        </p:txBody>
      </p:sp>
    </p:spTree>
    <p:extLst>
      <p:ext uri="{BB962C8B-B14F-4D97-AF65-F5344CB8AC3E}">
        <p14:creationId xmlns:p14="http://schemas.microsoft.com/office/powerpoint/2010/main" val="276539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program</a:t>
            </a:r>
            <a:endParaRPr lang="en-US" dirty="0"/>
          </a:p>
        </p:txBody>
      </p:sp>
      <p:sp>
        <p:nvSpPr>
          <p:cNvPr id="3" name="Text Placeholder 2"/>
          <p:cNvSpPr>
            <a:spLocks noGrp="1"/>
          </p:cNvSpPr>
          <p:nvPr>
            <p:ph type="body" sz="quarter" idx="10"/>
          </p:nvPr>
        </p:nvSpPr>
        <p:spPr/>
        <p:txBody>
          <a:bodyPr/>
          <a:lstStyle/>
          <a:p>
            <a:r>
              <a:rPr lang="en-US" dirty="0" smtClean="0">
                <a:solidFill>
                  <a:schemeClr val="accent6">
                    <a:lumMod val="60000"/>
                    <a:lumOff val="40000"/>
                  </a:schemeClr>
                </a:solidFill>
              </a:rPr>
              <a:t>Add a label for Bowling Team Name</a:t>
            </a:r>
          </a:p>
          <a:p>
            <a:r>
              <a:rPr lang="en-US" dirty="0" smtClean="0">
                <a:solidFill>
                  <a:schemeClr val="accent6">
                    <a:lumMod val="60000"/>
                    <a:lumOff val="40000"/>
                  </a:schemeClr>
                </a:solidFill>
              </a:rPr>
              <a:t>Add a text box to the form</a:t>
            </a:r>
          </a:p>
          <a:p>
            <a:pPr lvl="1"/>
            <a:r>
              <a:rPr lang="en-US" dirty="0">
                <a:solidFill>
                  <a:schemeClr val="accent6">
                    <a:lumMod val="60000"/>
                    <a:lumOff val="40000"/>
                  </a:schemeClr>
                </a:solidFill>
              </a:rPr>
              <a:t>Name the </a:t>
            </a:r>
            <a:r>
              <a:rPr lang="en-US" dirty="0" err="1" smtClean="0">
                <a:solidFill>
                  <a:schemeClr val="accent6">
                    <a:lumMod val="60000"/>
                    <a:lumOff val="40000"/>
                  </a:schemeClr>
                </a:solidFill>
              </a:rPr>
              <a:t>TextBox</a:t>
            </a:r>
            <a:r>
              <a:rPr lang="en-US" dirty="0" smtClean="0">
                <a:solidFill>
                  <a:schemeClr val="accent6">
                    <a:lumMod val="60000"/>
                    <a:lumOff val="40000"/>
                  </a:schemeClr>
                </a:solidFill>
              </a:rPr>
              <a:t>, size </a:t>
            </a:r>
            <a:r>
              <a:rPr lang="en-US" dirty="0">
                <a:solidFill>
                  <a:schemeClr val="accent6">
                    <a:lumMod val="60000"/>
                    <a:lumOff val="40000"/>
                  </a:schemeClr>
                </a:solidFill>
              </a:rPr>
              <a:t>and position as necessary</a:t>
            </a:r>
          </a:p>
          <a:p>
            <a:pPr lvl="1"/>
            <a:r>
              <a:rPr lang="en-US" dirty="0" smtClean="0">
                <a:solidFill>
                  <a:schemeClr val="accent6">
                    <a:lumMod val="60000"/>
                    <a:lumOff val="40000"/>
                  </a:schemeClr>
                </a:solidFill>
              </a:rPr>
              <a:t>Set default value on the Text property to “enter team name”</a:t>
            </a:r>
          </a:p>
          <a:p>
            <a:pPr lvl="2"/>
            <a:r>
              <a:rPr lang="en-US" dirty="0" smtClean="0">
                <a:solidFill>
                  <a:schemeClr val="accent6">
                    <a:lumMod val="60000"/>
                    <a:lumOff val="40000"/>
                  </a:schemeClr>
                </a:solidFill>
              </a:rPr>
              <a:t>Note: recall that you </a:t>
            </a:r>
            <a:r>
              <a:rPr lang="en-US" dirty="0">
                <a:solidFill>
                  <a:schemeClr val="accent6">
                    <a:lumMod val="60000"/>
                    <a:lumOff val="40000"/>
                  </a:schemeClr>
                </a:solidFill>
              </a:rPr>
              <a:t>can set a default value (value that is automatically entered when the </a:t>
            </a:r>
            <a:r>
              <a:rPr lang="en-US" dirty="0" err="1">
                <a:solidFill>
                  <a:schemeClr val="accent6">
                    <a:lumMod val="60000"/>
                    <a:lumOff val="40000"/>
                  </a:schemeClr>
                </a:solidFill>
              </a:rPr>
              <a:t>TextBox</a:t>
            </a:r>
            <a:r>
              <a:rPr lang="en-US" dirty="0">
                <a:solidFill>
                  <a:schemeClr val="accent6">
                    <a:lumMod val="60000"/>
                    <a:lumOff val="40000"/>
                  </a:schemeClr>
                </a:solidFill>
              </a:rPr>
              <a:t> is first created) by assigning text to the Text property at design time or at run time</a:t>
            </a:r>
          </a:p>
          <a:p>
            <a:pPr lvl="2"/>
            <a:endParaRPr lang="en-US" dirty="0"/>
          </a:p>
          <a:p>
            <a:endParaRPr lang="en-US" dirty="0"/>
          </a:p>
        </p:txBody>
      </p:sp>
    </p:spTree>
    <p:extLst>
      <p:ext uri="{BB962C8B-B14F-4D97-AF65-F5344CB8AC3E}">
        <p14:creationId xmlns:p14="http://schemas.microsoft.com/office/powerpoint/2010/main" val="99081429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Accept/cancel buttons</a:t>
            </a:r>
            <a:endParaRPr lang="en-US" dirty="0"/>
          </a:p>
        </p:txBody>
      </p:sp>
      <p:sp>
        <p:nvSpPr>
          <p:cNvPr id="3" name="Text Placeholder 2"/>
          <p:cNvSpPr>
            <a:spLocks noGrp="1"/>
          </p:cNvSpPr>
          <p:nvPr>
            <p:ph type="body" sz="quarter" idx="10"/>
          </p:nvPr>
        </p:nvSpPr>
        <p:spPr/>
        <p:txBody>
          <a:bodyPr/>
          <a:lstStyle/>
          <a:p>
            <a:pPr marL="342900" lvl="1" indent="-342900">
              <a:buFontTx/>
              <a:buChar char="•"/>
            </a:pPr>
            <a:r>
              <a:rPr lang="en-US" sz="2400" dirty="0">
                <a:latin typeface="+mj-lt"/>
              </a:rPr>
              <a:t>C# allows you to designate one button on the form as the </a:t>
            </a:r>
            <a:r>
              <a:rPr lang="en-US" sz="2400" dirty="0" smtClean="0">
                <a:latin typeface="+mj-lt"/>
              </a:rPr>
              <a:t>default button.</a:t>
            </a:r>
          </a:p>
          <a:p>
            <a:pPr marL="742950" lvl="2" indent="-342900"/>
            <a:r>
              <a:rPr lang="en-US" sz="2000" dirty="0" smtClean="0">
                <a:latin typeface="+mj-lt"/>
              </a:rPr>
              <a:t>the default button is what is executed when the user presses enter</a:t>
            </a:r>
          </a:p>
          <a:p>
            <a:pPr marL="742950" lvl="2" indent="-342900"/>
            <a:r>
              <a:rPr lang="en-US" dirty="0" err="1" smtClean="0">
                <a:latin typeface="+mj-lt"/>
              </a:rPr>
              <a:t>IsDefault</a:t>
            </a:r>
            <a:r>
              <a:rPr lang="en-US" dirty="0" smtClean="0">
                <a:latin typeface="+mj-lt"/>
              </a:rPr>
              <a:t> = true on any button</a:t>
            </a:r>
            <a:endParaRPr lang="en-US" dirty="0">
              <a:latin typeface="+mj-lt"/>
            </a:endParaRPr>
          </a:p>
          <a:p>
            <a:r>
              <a:rPr lang="en-US" sz="2400" dirty="0" smtClean="0">
                <a:latin typeface="+mj-lt"/>
              </a:rPr>
              <a:t>The cancel button is the one which is executed if the user presses ESC.  </a:t>
            </a:r>
          </a:p>
          <a:p>
            <a:pPr lvl="1"/>
            <a:r>
              <a:rPr lang="en-US" sz="2000" dirty="0" err="1" smtClean="0">
                <a:latin typeface="+mj-lt"/>
              </a:rPr>
              <a:t>IsCancel</a:t>
            </a:r>
            <a:r>
              <a:rPr lang="en-US" sz="2000" dirty="0" smtClean="0">
                <a:latin typeface="+mj-lt"/>
              </a:rPr>
              <a:t> = true; </a:t>
            </a:r>
          </a:p>
          <a:p>
            <a:r>
              <a:rPr lang="en-US" sz="2400" dirty="0" smtClean="0">
                <a:latin typeface="+mj-lt"/>
              </a:rPr>
              <a:t>If </a:t>
            </a:r>
            <a:r>
              <a:rPr lang="en-US" sz="2400" dirty="0">
                <a:latin typeface="+mj-lt"/>
              </a:rPr>
              <a:t>another button has </a:t>
            </a:r>
            <a:r>
              <a:rPr lang="en-US" sz="2400" u="sng" dirty="0">
                <a:latin typeface="+mj-lt"/>
                <a:hlinkClick r:id="rId2" action="ppaction://hlinkfile"/>
              </a:rPr>
              <a:t>focus</a:t>
            </a:r>
            <a:r>
              <a:rPr lang="en-US" sz="2400" dirty="0">
                <a:latin typeface="+mj-lt"/>
              </a:rPr>
              <a:t> (see above), that button will be </a:t>
            </a:r>
            <a:r>
              <a:rPr lang="en-US" sz="2400" i="1" dirty="0">
                <a:latin typeface="+mj-lt"/>
              </a:rPr>
              <a:t>clicked </a:t>
            </a:r>
            <a:r>
              <a:rPr lang="en-US" sz="2400" dirty="0">
                <a:latin typeface="+mj-lt"/>
              </a:rPr>
              <a:t>if the user presses enter. When any non-button object has focus, the Accept button </a:t>
            </a:r>
            <a:r>
              <a:rPr lang="en-US" sz="2400" i="1" dirty="0">
                <a:latin typeface="+mj-lt"/>
              </a:rPr>
              <a:t>clicks</a:t>
            </a:r>
            <a:r>
              <a:rPr lang="en-US" sz="2400" dirty="0">
                <a:latin typeface="+mj-lt"/>
              </a:rPr>
              <a:t> when the user presses Enter.</a:t>
            </a:r>
          </a:p>
        </p:txBody>
      </p:sp>
    </p:spTree>
    <p:extLst>
      <p:ext uri="{BB962C8B-B14F-4D97-AF65-F5344CB8AC3E}">
        <p14:creationId xmlns:p14="http://schemas.microsoft.com/office/powerpoint/2010/main" val="27850993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program</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Set the </a:t>
            </a:r>
            <a:r>
              <a:rPr lang="en-US" dirty="0" err="1" smtClean="0">
                <a:solidFill>
                  <a:srgbClr val="7030A0"/>
                </a:solidFill>
              </a:rPr>
              <a:t>calc</a:t>
            </a:r>
            <a:r>
              <a:rPr lang="en-US" dirty="0" smtClean="0">
                <a:solidFill>
                  <a:srgbClr val="7030A0"/>
                </a:solidFill>
              </a:rPr>
              <a:t> button a the accept button</a:t>
            </a:r>
          </a:p>
          <a:p>
            <a:r>
              <a:rPr lang="en-US" dirty="0" smtClean="0">
                <a:solidFill>
                  <a:srgbClr val="7030A0"/>
                </a:solidFill>
              </a:rPr>
              <a:t>Press enter after entering last game</a:t>
            </a:r>
          </a:p>
          <a:p>
            <a:r>
              <a:rPr lang="en-US" dirty="0" smtClean="0">
                <a:solidFill>
                  <a:srgbClr val="7030A0"/>
                </a:solidFill>
              </a:rPr>
              <a:t>Press tab to focus on exit</a:t>
            </a:r>
          </a:p>
          <a:p>
            <a:r>
              <a:rPr lang="en-US" dirty="0" smtClean="0">
                <a:solidFill>
                  <a:srgbClr val="7030A0"/>
                </a:solidFill>
              </a:rPr>
              <a:t>Press enter</a:t>
            </a:r>
            <a:endParaRPr lang="en-US" dirty="0">
              <a:solidFill>
                <a:srgbClr val="7030A0"/>
              </a:solidFill>
            </a:endParaRPr>
          </a:p>
        </p:txBody>
      </p:sp>
    </p:spTree>
    <p:extLst>
      <p:ext uri="{BB962C8B-B14F-4D97-AF65-F5344CB8AC3E}">
        <p14:creationId xmlns:p14="http://schemas.microsoft.com/office/powerpoint/2010/main" val="189581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controls</a:t>
            </a:r>
            <a:endParaRPr lang="en-US" dirty="0"/>
          </a:p>
        </p:txBody>
      </p:sp>
      <p:sp>
        <p:nvSpPr>
          <p:cNvPr id="3" name="Text Placeholder 2"/>
          <p:cNvSpPr>
            <a:spLocks noGrp="1"/>
          </p:cNvSpPr>
          <p:nvPr>
            <p:ph type="body" sz="quarter" idx="10"/>
          </p:nvPr>
        </p:nvSpPr>
        <p:spPr/>
        <p:txBody>
          <a:bodyPr/>
          <a:lstStyle/>
          <a:p>
            <a:pPr marL="342900" lvl="1" indent="-342900">
              <a:buFontTx/>
              <a:buChar char="•"/>
            </a:pPr>
            <a:r>
              <a:rPr lang="en-US" dirty="0"/>
              <a:t>When users resize a form, it is often more professional for some form objects to retain their </a:t>
            </a:r>
            <a:r>
              <a:rPr lang="en-US" i="1" dirty="0"/>
              <a:t>relative position</a:t>
            </a:r>
            <a:r>
              <a:rPr lang="en-US" dirty="0"/>
              <a:t> on the form</a:t>
            </a:r>
          </a:p>
          <a:p>
            <a:r>
              <a:rPr lang="en-US" dirty="0" smtClean="0"/>
              <a:t>Titles should remain centered</a:t>
            </a:r>
          </a:p>
          <a:p>
            <a:r>
              <a:rPr lang="en-US" dirty="0" smtClean="0"/>
              <a:t>Exit buttons should stick to the </a:t>
            </a:r>
            <a:r>
              <a:rPr lang="en-US" dirty="0" err="1" smtClean="0"/>
              <a:t>bottom,right</a:t>
            </a:r>
            <a:r>
              <a:rPr lang="en-US" dirty="0" smtClean="0"/>
              <a:t> corner of the form</a:t>
            </a:r>
          </a:p>
          <a:p>
            <a:r>
              <a:rPr lang="en-US" dirty="0"/>
              <a:t>To retain these positions, objects need to be anchored to one or more sides of the form</a:t>
            </a:r>
          </a:p>
        </p:txBody>
      </p:sp>
    </p:spTree>
    <p:extLst>
      <p:ext uri="{BB962C8B-B14F-4D97-AF65-F5344CB8AC3E}">
        <p14:creationId xmlns:p14="http://schemas.microsoft.com/office/powerpoint/2010/main" val="9185803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controls</a:t>
            </a:r>
            <a:endParaRPr lang="en-US" dirty="0"/>
          </a:p>
        </p:txBody>
      </p:sp>
      <p:sp>
        <p:nvSpPr>
          <p:cNvPr id="3" name="Text Placeholder 2"/>
          <p:cNvSpPr>
            <a:spLocks noGrp="1"/>
          </p:cNvSpPr>
          <p:nvPr>
            <p:ph type="body" sz="quarter" idx="10"/>
          </p:nvPr>
        </p:nvSpPr>
        <p:spPr/>
        <p:txBody>
          <a:bodyPr/>
          <a:lstStyle/>
          <a:p>
            <a:pPr marL="342900" lvl="1" indent="-342900">
              <a:buFontTx/>
              <a:buChar char="•"/>
            </a:pPr>
            <a:r>
              <a:rPr lang="en-US" dirty="0"/>
              <a:t>By default, all objects are anchored to the top, left corner of the </a:t>
            </a:r>
            <a:r>
              <a:rPr lang="en-US" dirty="0" smtClean="0"/>
              <a:t>form</a:t>
            </a:r>
          </a:p>
          <a:p>
            <a:pPr marL="342900" lvl="1" indent="-342900">
              <a:buFontTx/>
              <a:buChar char="•"/>
            </a:pPr>
            <a:r>
              <a:rPr lang="en-US" dirty="0"/>
              <a:t>These objects don’t move when the form is </a:t>
            </a:r>
            <a:r>
              <a:rPr lang="en-US" dirty="0" smtClean="0"/>
              <a:t>resized</a:t>
            </a:r>
          </a:p>
          <a:p>
            <a:pPr marL="342900" lvl="1" indent="-342900">
              <a:buFontTx/>
              <a:buChar char="•"/>
            </a:pPr>
            <a:r>
              <a:rPr lang="en-US" dirty="0" smtClean="0"/>
              <a:t>Anchoring a centered object</a:t>
            </a:r>
          </a:p>
          <a:p>
            <a:pPr marL="742950" lvl="2" indent="-342900"/>
            <a:r>
              <a:rPr lang="en-US" dirty="0" smtClean="0"/>
              <a:t>Select the object</a:t>
            </a:r>
          </a:p>
          <a:p>
            <a:pPr marL="342900" lvl="1" indent="-342900"/>
            <a:r>
              <a:rPr lang="en-US" dirty="0" smtClean="0"/>
              <a:t>To anchor the exit button on the bottom right of the window</a:t>
            </a:r>
          </a:p>
          <a:p>
            <a:pPr marL="742950" lvl="2" indent="-342900"/>
            <a:r>
              <a:rPr lang="en-US" dirty="0" smtClean="0"/>
              <a:t>Margin = “0,0, 10,10”</a:t>
            </a:r>
          </a:p>
          <a:p>
            <a:pPr marL="742950" lvl="2" indent="-342900"/>
            <a:r>
              <a:rPr lang="en-US" dirty="0" smtClean="0"/>
              <a:t>horizontal alignment=right</a:t>
            </a:r>
          </a:p>
          <a:p>
            <a:pPr marL="742950" lvl="2" indent="-342900"/>
            <a:r>
              <a:rPr lang="en-US" dirty="0" smtClean="0"/>
              <a:t>vertical alignment=bottom</a:t>
            </a:r>
            <a:endParaRPr lang="en-US" dirty="0"/>
          </a:p>
        </p:txBody>
      </p:sp>
    </p:spTree>
    <p:extLst>
      <p:ext uri="{BB962C8B-B14F-4D97-AF65-F5344CB8AC3E}">
        <p14:creationId xmlns:p14="http://schemas.microsoft.com/office/powerpoint/2010/main" val="31707958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a resizing exit button</a:t>
            </a:r>
            <a:endParaRPr lang="en-US" dirty="0"/>
          </a:p>
        </p:txBody>
      </p:sp>
      <p:sp>
        <p:nvSpPr>
          <p:cNvPr id="3" name="Text Placeholder 2"/>
          <p:cNvSpPr>
            <a:spLocks noGrp="1"/>
          </p:cNvSpPr>
          <p:nvPr>
            <p:ph type="body" sz="quarter" idx="10"/>
          </p:nvPr>
        </p:nvSpPr>
        <p:spPr/>
        <p:txBody>
          <a:bodyPr/>
          <a:lstStyle/>
          <a:p>
            <a:r>
              <a:rPr lang="en-US" dirty="0" smtClean="0"/>
              <a:t>Use these properties</a:t>
            </a:r>
          </a:p>
          <a:p>
            <a:pPr lvl="1"/>
            <a:endParaRPr lang="en-US" dirty="0"/>
          </a:p>
        </p:txBody>
      </p:sp>
      <p:pic>
        <p:nvPicPr>
          <p:cNvPr id="4" name="Picture 3"/>
          <p:cNvPicPr>
            <a:picLocks noChangeAspect="1"/>
          </p:cNvPicPr>
          <p:nvPr/>
        </p:nvPicPr>
        <p:blipFill>
          <a:blip r:embed="rId2"/>
          <a:stretch>
            <a:fillRect/>
          </a:stretch>
        </p:blipFill>
        <p:spPr>
          <a:xfrm>
            <a:off x="3657600" y="2819400"/>
            <a:ext cx="4975811" cy="3352800"/>
          </a:xfrm>
          <a:prstGeom prst="rect">
            <a:avLst/>
          </a:prstGeom>
        </p:spPr>
      </p:pic>
    </p:spTree>
    <p:extLst>
      <p:ext uri="{BB962C8B-B14F-4D97-AF65-F5344CB8AC3E}">
        <p14:creationId xmlns:p14="http://schemas.microsoft.com/office/powerpoint/2010/main" val="9568621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dirty="0"/>
              <a:t>You can either set the </a:t>
            </a:r>
            <a:r>
              <a:rPr lang="en-US" dirty="0" err="1"/>
              <a:t>HorizontalAlignment</a:t>
            </a:r>
            <a:r>
              <a:rPr lang="en-US" dirty="0"/>
              <a:t> and </a:t>
            </a:r>
            <a:r>
              <a:rPr lang="en-US" dirty="0" err="1"/>
              <a:t>VerticalAlignment</a:t>
            </a:r>
            <a:r>
              <a:rPr lang="en-US" dirty="0"/>
              <a:t> on the </a:t>
            </a:r>
            <a:r>
              <a:rPr lang="en-US" dirty="0" err="1"/>
              <a:t>TreeView</a:t>
            </a:r>
            <a:r>
              <a:rPr lang="en-US" dirty="0"/>
              <a:t> or Button (I cannot tell which </a:t>
            </a:r>
            <a:r>
              <a:rPr lang="en-US" b="1" dirty="0"/>
              <a:t>control</a:t>
            </a:r>
            <a:r>
              <a:rPr lang="en-US" dirty="0"/>
              <a:t> you are trying </a:t>
            </a:r>
            <a:r>
              <a:rPr lang="en-US" dirty="0" err="1"/>
              <a:t>to</a:t>
            </a:r>
            <a:r>
              <a:rPr lang="en-US" b="1" dirty="0" err="1"/>
              <a:t>anchor</a:t>
            </a:r>
            <a:r>
              <a:rPr lang="en-US" dirty="0"/>
              <a:t>), or you could place the </a:t>
            </a:r>
            <a:r>
              <a:rPr lang="en-US" b="1" dirty="0"/>
              <a:t>control</a:t>
            </a:r>
            <a:r>
              <a:rPr lang="en-US" dirty="0"/>
              <a:t> inside a </a:t>
            </a:r>
            <a:r>
              <a:rPr lang="en-US" dirty="0" err="1"/>
              <a:t>DockPanel</a:t>
            </a:r>
            <a:r>
              <a:rPr lang="en-US" dirty="0"/>
              <a:t>. To space the </a:t>
            </a:r>
            <a:r>
              <a:rPr lang="en-US" b="1" dirty="0"/>
              <a:t>control</a:t>
            </a:r>
            <a:r>
              <a:rPr lang="en-US" dirty="0"/>
              <a:t> away from others use the Margin. To achieve anchoring, Set following properties: Width="auto</a:t>
            </a:r>
          </a:p>
        </p:txBody>
      </p:sp>
    </p:spTree>
    <p:extLst>
      <p:ext uri="{BB962C8B-B14F-4D97-AF65-F5344CB8AC3E}">
        <p14:creationId xmlns:p14="http://schemas.microsoft.com/office/powerpoint/2010/main" val="75703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welcome screen</a:t>
            </a:r>
            <a:endParaRPr lang="en-US" dirty="0"/>
          </a:p>
        </p:txBody>
      </p:sp>
      <p:sp>
        <p:nvSpPr>
          <p:cNvPr id="3" name="Text Placeholder 2"/>
          <p:cNvSpPr>
            <a:spLocks noGrp="1"/>
          </p:cNvSpPr>
          <p:nvPr>
            <p:ph type="body" sz="quarter" idx="10"/>
          </p:nvPr>
        </p:nvSpPr>
        <p:spPr/>
        <p:txBody>
          <a:bodyPr/>
          <a:lstStyle/>
          <a:p>
            <a:pPr marL="342900" lvl="1" indent="-342900">
              <a:buFontTx/>
              <a:buChar char="•"/>
            </a:pPr>
            <a:r>
              <a:rPr lang="en-US" dirty="0"/>
              <a:t>Professional products often start with a Welcome screen or a Splash Screen</a:t>
            </a:r>
          </a:p>
          <a:p>
            <a:r>
              <a:rPr lang="en-US" dirty="0" smtClean="0"/>
              <a:t>Right click on project, add new window</a:t>
            </a:r>
          </a:p>
          <a:p>
            <a:pPr lvl="1"/>
            <a:r>
              <a:rPr lang="en-US" dirty="0" smtClean="0"/>
              <a:t>Call you window “welcome screen”</a:t>
            </a:r>
          </a:p>
        </p:txBody>
      </p:sp>
    </p:spTree>
    <p:extLst>
      <p:ext uri="{BB962C8B-B14F-4D97-AF65-F5344CB8AC3E}">
        <p14:creationId xmlns:p14="http://schemas.microsoft.com/office/powerpoint/2010/main" val="21284419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Complete lab 2 – adding a welcome screen</a:t>
            </a:r>
            <a:endParaRPr lang="en-US" dirty="0">
              <a:solidFill>
                <a:srgbClr val="7030A0"/>
              </a:solidFill>
            </a:endParaRPr>
          </a:p>
        </p:txBody>
      </p:sp>
    </p:spTree>
    <p:extLst>
      <p:ext uri="{BB962C8B-B14F-4D97-AF65-F5344CB8AC3E}">
        <p14:creationId xmlns:p14="http://schemas.microsoft.com/office/powerpoint/2010/main" val="567004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 catch - finally</a:t>
            </a:r>
            <a:endParaRPr lang="en-US" dirty="0"/>
          </a:p>
        </p:txBody>
      </p:sp>
      <p:sp>
        <p:nvSpPr>
          <p:cNvPr id="3" name="Text Placeholder 2"/>
          <p:cNvSpPr>
            <a:spLocks noGrp="1"/>
          </p:cNvSpPr>
          <p:nvPr>
            <p:ph type="body" sz="quarter" idx="10"/>
          </p:nvPr>
        </p:nvSpPr>
        <p:spPr>
          <a:xfrm>
            <a:off x="228600" y="2209800"/>
            <a:ext cx="4038600" cy="4419600"/>
          </a:xfrm>
        </p:spPr>
        <p:txBody>
          <a:bodyPr/>
          <a:lstStyle/>
          <a:p>
            <a:r>
              <a:rPr lang="en-US" sz="2000" dirty="0" smtClean="0"/>
              <a:t>In </a:t>
            </a:r>
            <a:r>
              <a:rPr lang="en-US" sz="2000" dirty="0"/>
              <a:t>every program, things go wrong sometimes. With C#, </a:t>
            </a:r>
            <a:r>
              <a:rPr lang="en-US" sz="2000" dirty="0" smtClean="0"/>
              <a:t>we have a good </a:t>
            </a:r>
            <a:r>
              <a:rPr lang="en-US" sz="2000" dirty="0"/>
              <a:t>compiler, which will help us prevent some of the most common mistakes</a:t>
            </a:r>
            <a:r>
              <a:rPr lang="en-US" sz="2000" dirty="0" smtClean="0"/>
              <a:t>.</a:t>
            </a:r>
          </a:p>
          <a:p>
            <a:r>
              <a:rPr lang="en-US" sz="2000" dirty="0" smtClean="0"/>
              <a:t>It </a:t>
            </a:r>
            <a:r>
              <a:rPr lang="en-US" sz="2000" dirty="0"/>
              <a:t>can't see every error that might happen, and in those cases, the .NET framework will throw an exception, to tell us that something went </a:t>
            </a:r>
            <a:r>
              <a:rPr lang="en-US" sz="2000" dirty="0" smtClean="0"/>
              <a:t>wrong</a:t>
            </a:r>
          </a:p>
          <a:p>
            <a:r>
              <a:rPr lang="en-US" sz="2000" dirty="0" smtClean="0"/>
              <a:t>What if we want to handle errors ourselves?</a:t>
            </a:r>
            <a:endParaRPr lang="en-US" sz="2000" dirty="0"/>
          </a:p>
        </p:txBody>
      </p:sp>
      <p:pic>
        <p:nvPicPr>
          <p:cNvPr id="5" name="Picture 4"/>
          <p:cNvPicPr>
            <a:picLocks noChangeAspect="1"/>
          </p:cNvPicPr>
          <p:nvPr/>
        </p:nvPicPr>
        <p:blipFill>
          <a:blip r:embed="rId2"/>
          <a:stretch>
            <a:fillRect/>
          </a:stretch>
        </p:blipFill>
        <p:spPr>
          <a:xfrm>
            <a:off x="4245428" y="2222863"/>
            <a:ext cx="4864531" cy="3644537"/>
          </a:xfrm>
          <a:prstGeom prst="rect">
            <a:avLst/>
          </a:prstGeom>
        </p:spPr>
      </p:pic>
    </p:spTree>
    <p:extLst>
      <p:ext uri="{BB962C8B-B14F-4D97-AF65-F5344CB8AC3E}">
        <p14:creationId xmlns:p14="http://schemas.microsoft.com/office/powerpoint/2010/main" val="1482038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Complete lab 3-catching exceptions</a:t>
            </a:r>
            <a:endParaRPr lang="en-US" dirty="0">
              <a:solidFill>
                <a:srgbClr val="7030A0"/>
              </a:solidFill>
            </a:endParaRPr>
          </a:p>
        </p:txBody>
      </p:sp>
    </p:spTree>
    <p:extLst>
      <p:ext uri="{BB962C8B-B14F-4D97-AF65-F5344CB8AC3E}">
        <p14:creationId xmlns:p14="http://schemas.microsoft.com/office/powerpoint/2010/main" val="312474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event handlers</a:t>
            </a:r>
            <a:endParaRPr lang="en-US" dirty="0"/>
          </a:p>
        </p:txBody>
      </p:sp>
      <p:sp>
        <p:nvSpPr>
          <p:cNvPr id="3" name="Text Placeholder 2"/>
          <p:cNvSpPr>
            <a:spLocks noGrp="1"/>
          </p:cNvSpPr>
          <p:nvPr>
            <p:ph type="body" sz="quarter" idx="10"/>
          </p:nvPr>
        </p:nvSpPr>
        <p:spPr>
          <a:xfrm>
            <a:off x="228600" y="2209800"/>
            <a:ext cx="5105400" cy="4419600"/>
          </a:xfrm>
        </p:spPr>
        <p:txBody>
          <a:bodyPr/>
          <a:lstStyle/>
          <a:p>
            <a:r>
              <a:rPr lang="en-US" sz="2800" dirty="0" smtClean="0"/>
              <a:t>There are many event handlers, not just the click event</a:t>
            </a:r>
          </a:p>
          <a:p>
            <a:r>
              <a:rPr lang="en-US" sz="2800" dirty="0" smtClean="0"/>
              <a:t>what do you think that some of these mean?</a:t>
            </a:r>
          </a:p>
          <a:p>
            <a:r>
              <a:rPr lang="en-US" sz="2800" dirty="0" smtClean="0"/>
              <a:t>Name your object, then double click in the box with the handler you wish to create</a:t>
            </a:r>
          </a:p>
          <a:p>
            <a:endParaRPr lang="en-US" dirty="0"/>
          </a:p>
        </p:txBody>
      </p:sp>
      <p:pic>
        <p:nvPicPr>
          <p:cNvPr id="4" name="Picture 3"/>
          <p:cNvPicPr>
            <a:picLocks noChangeAspect="1"/>
          </p:cNvPicPr>
          <p:nvPr/>
        </p:nvPicPr>
        <p:blipFill>
          <a:blip r:embed="rId2"/>
          <a:stretch>
            <a:fillRect/>
          </a:stretch>
        </p:blipFill>
        <p:spPr>
          <a:xfrm>
            <a:off x="5486400" y="2209800"/>
            <a:ext cx="3524250" cy="3555530"/>
          </a:xfrm>
          <a:prstGeom prst="rect">
            <a:avLst/>
          </a:prstGeom>
        </p:spPr>
      </p:pic>
      <p:cxnSp>
        <p:nvCxnSpPr>
          <p:cNvPr id="6" name="Straight Arrow Connector 5"/>
          <p:cNvCxnSpPr/>
          <p:nvPr/>
        </p:nvCxnSpPr>
        <p:spPr>
          <a:xfrm flipV="1">
            <a:off x="3429000" y="2667000"/>
            <a:ext cx="3048000" cy="2057400"/>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981200" y="5105400"/>
            <a:ext cx="5029200" cy="106680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676400" y="3581400"/>
            <a:ext cx="5410200" cy="251460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70765" y="1780375"/>
            <a:ext cx="3371850" cy="369332"/>
          </a:xfrm>
          <a:prstGeom prst="rect">
            <a:avLst/>
          </a:prstGeom>
          <a:noFill/>
        </p:spPr>
        <p:txBody>
          <a:bodyPr wrap="square" rtlCol="0">
            <a:spAutoFit/>
          </a:bodyPr>
          <a:lstStyle/>
          <a:p>
            <a:r>
              <a:rPr lang="en-US" dirty="0">
                <a:solidFill>
                  <a:srgbClr val="FF0000"/>
                </a:solidFill>
              </a:rPr>
              <a:t>p</a:t>
            </a:r>
            <a:r>
              <a:rPr lang="en-US" dirty="0" smtClean="0">
                <a:solidFill>
                  <a:srgbClr val="FF0000"/>
                </a:solidFill>
              </a:rPr>
              <a:t>roperties       event handlers</a:t>
            </a:r>
            <a:endParaRPr lang="en-US" dirty="0">
              <a:solidFill>
                <a:srgbClr val="FF0000"/>
              </a:solidFill>
            </a:endParaRPr>
          </a:p>
        </p:txBody>
      </p:sp>
      <p:cxnSp>
        <p:nvCxnSpPr>
          <p:cNvPr id="13" name="Straight Arrow Connector 12"/>
          <p:cNvCxnSpPr/>
          <p:nvPr/>
        </p:nvCxnSpPr>
        <p:spPr>
          <a:xfrm>
            <a:off x="6477000" y="2114270"/>
            <a:ext cx="2057400" cy="4765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382000" y="2101942"/>
            <a:ext cx="381000" cy="4287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22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program</a:t>
            </a:r>
            <a:endParaRPr lang="en-US" dirty="0"/>
          </a:p>
        </p:txBody>
      </p:sp>
      <p:sp>
        <p:nvSpPr>
          <p:cNvPr id="3" name="Text Placeholder 2"/>
          <p:cNvSpPr>
            <a:spLocks noGrp="1"/>
          </p:cNvSpPr>
          <p:nvPr>
            <p:ph type="body" sz="quarter" idx="10"/>
          </p:nvPr>
        </p:nvSpPr>
        <p:spPr/>
        <p:txBody>
          <a:bodyPr/>
          <a:lstStyle/>
          <a:p>
            <a:r>
              <a:rPr lang="en-US" dirty="0" smtClean="0">
                <a:solidFill>
                  <a:schemeClr val="accent6">
                    <a:lumMod val="60000"/>
                    <a:lumOff val="40000"/>
                  </a:schemeClr>
                </a:solidFill>
              </a:rPr>
              <a:t>Create an event handler for window Initialization</a:t>
            </a:r>
          </a:p>
          <a:p>
            <a:endParaRPr lang="en-US" dirty="0">
              <a:solidFill>
                <a:schemeClr val="accent6">
                  <a:lumMod val="60000"/>
                  <a:lumOff val="40000"/>
                </a:schemeClr>
              </a:solidFill>
            </a:endParaRPr>
          </a:p>
          <a:p>
            <a:pPr lvl="2"/>
            <a:endParaRPr lang="en-US" dirty="0"/>
          </a:p>
          <a:p>
            <a:endParaRPr lang="en-US" dirty="0"/>
          </a:p>
        </p:txBody>
      </p:sp>
    </p:spTree>
    <p:extLst>
      <p:ext uri="{BB962C8B-B14F-4D97-AF65-F5344CB8AC3E}">
        <p14:creationId xmlns:p14="http://schemas.microsoft.com/office/powerpoint/2010/main" val="362958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box properties</a:t>
            </a:r>
            <a:endParaRPr lang="en-US" dirty="0"/>
          </a:p>
        </p:txBody>
      </p:sp>
      <p:sp>
        <p:nvSpPr>
          <p:cNvPr id="3" name="Text Placeholder 2"/>
          <p:cNvSpPr>
            <a:spLocks noGrp="1"/>
          </p:cNvSpPr>
          <p:nvPr>
            <p:ph type="body" sz="quarter" idx="10"/>
          </p:nvPr>
        </p:nvSpPr>
        <p:spPr>
          <a:xfrm>
            <a:off x="228600" y="2209800"/>
            <a:ext cx="5334000" cy="4419600"/>
          </a:xfrm>
        </p:spPr>
        <p:txBody>
          <a:bodyPr anchor="t"/>
          <a:lstStyle/>
          <a:p>
            <a:r>
              <a:rPr lang="en-US" sz="2000" dirty="0"/>
              <a:t>To clear the contents of a </a:t>
            </a:r>
            <a:r>
              <a:rPr lang="en-US" sz="2000" dirty="0" err="1"/>
              <a:t>TextBox</a:t>
            </a:r>
            <a:r>
              <a:rPr lang="en-US" sz="2000" dirty="0"/>
              <a:t> at run time, call the </a:t>
            </a:r>
            <a:r>
              <a:rPr lang="en-US" sz="2000" dirty="0" err="1"/>
              <a:t>TextBox's</a:t>
            </a:r>
            <a:r>
              <a:rPr lang="en-US" sz="2000" dirty="0"/>
              <a:t>  </a:t>
            </a:r>
            <a:r>
              <a:rPr lang="en-US" sz="2000" b="1" dirty="0"/>
              <a:t>Clear()</a:t>
            </a:r>
            <a:r>
              <a:rPr lang="en-US" sz="2000" dirty="0"/>
              <a:t> method or set its Text property to "" (the empty string).</a:t>
            </a:r>
          </a:p>
          <a:p>
            <a:r>
              <a:rPr lang="en-US" sz="2000" dirty="0"/>
              <a:t>When appropriate (usually at run time), you can disable a </a:t>
            </a:r>
            <a:r>
              <a:rPr lang="en-US" sz="2000" dirty="0" err="1"/>
              <a:t>TextBox</a:t>
            </a:r>
            <a:r>
              <a:rPr lang="en-US" sz="2000" dirty="0"/>
              <a:t> so the user can’t type in it</a:t>
            </a:r>
          </a:p>
          <a:p>
            <a:pPr lvl="1"/>
            <a:r>
              <a:rPr lang="en-US" sz="1800" dirty="0"/>
              <a:t>Set </a:t>
            </a:r>
            <a:r>
              <a:rPr lang="en-US" sz="1800" b="1" dirty="0"/>
              <a:t>IsEnabled</a:t>
            </a:r>
            <a:r>
              <a:rPr lang="en-US" sz="1800" dirty="0"/>
              <a:t> property to False to disable</a:t>
            </a:r>
          </a:p>
          <a:p>
            <a:pPr lvl="1"/>
            <a:r>
              <a:rPr lang="en-US" sz="1800" dirty="0"/>
              <a:t>Set </a:t>
            </a:r>
            <a:r>
              <a:rPr lang="en-US" sz="1800" b="1" dirty="0">
                <a:latin typeface="Arial" charset="0"/>
              </a:rPr>
              <a:t>IsEnabled</a:t>
            </a:r>
            <a:r>
              <a:rPr lang="en-US" sz="1800" dirty="0"/>
              <a:t> property to True to enable</a:t>
            </a:r>
          </a:p>
          <a:p>
            <a:r>
              <a:rPr lang="en-US" sz="2000" dirty="0"/>
              <a:t>You can limit the number of characters the user can type in the </a:t>
            </a:r>
            <a:r>
              <a:rPr lang="en-US" sz="2000" dirty="0" err="1"/>
              <a:t>TextBox</a:t>
            </a:r>
            <a:r>
              <a:rPr lang="en-US" sz="2000" dirty="0"/>
              <a:t> by setting the </a:t>
            </a:r>
            <a:r>
              <a:rPr lang="en-US" sz="2000" b="1" dirty="0" err="1"/>
              <a:t>MaxLength</a:t>
            </a:r>
            <a:r>
              <a:rPr lang="en-US" sz="2000" dirty="0"/>
              <a:t> property</a:t>
            </a:r>
          </a:p>
        </p:txBody>
      </p:sp>
      <p:pic>
        <p:nvPicPr>
          <p:cNvPr id="4" name="Picture 3"/>
          <p:cNvPicPr>
            <a:picLocks noChangeAspect="1"/>
          </p:cNvPicPr>
          <p:nvPr/>
        </p:nvPicPr>
        <p:blipFill>
          <a:blip r:embed="rId3"/>
          <a:stretch>
            <a:fillRect/>
          </a:stretch>
        </p:blipFill>
        <p:spPr>
          <a:xfrm>
            <a:off x="5715000" y="2362200"/>
            <a:ext cx="3352800" cy="609600"/>
          </a:xfrm>
          <a:prstGeom prst="rect">
            <a:avLst/>
          </a:prstGeom>
        </p:spPr>
      </p:pic>
    </p:spTree>
    <p:extLst>
      <p:ext uri="{BB962C8B-B14F-4D97-AF65-F5344CB8AC3E}">
        <p14:creationId xmlns:p14="http://schemas.microsoft.com/office/powerpoint/2010/main" val="1116821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box properties</a:t>
            </a:r>
            <a:endParaRPr lang="en-US" dirty="0"/>
          </a:p>
        </p:txBody>
      </p:sp>
      <p:sp>
        <p:nvSpPr>
          <p:cNvPr id="3" name="Text Placeholder 2"/>
          <p:cNvSpPr>
            <a:spLocks noGrp="1"/>
          </p:cNvSpPr>
          <p:nvPr>
            <p:ph type="body" sz="quarter" idx="10"/>
          </p:nvPr>
        </p:nvSpPr>
        <p:spPr>
          <a:xfrm>
            <a:off x="228600" y="2209800"/>
            <a:ext cx="5257800" cy="4419600"/>
          </a:xfrm>
        </p:spPr>
        <p:txBody>
          <a:bodyPr anchor="t"/>
          <a:lstStyle/>
          <a:p>
            <a:r>
              <a:rPr lang="en-US" sz="2000" dirty="0"/>
              <a:t>To create a </a:t>
            </a:r>
            <a:r>
              <a:rPr lang="en-US" sz="2000" dirty="0" err="1"/>
              <a:t>TextBox</a:t>
            </a:r>
            <a:r>
              <a:rPr lang="en-US" sz="2000" dirty="0"/>
              <a:t> that allows the user to enter more than one line of data, set the MaxLines and TextWrapping properties (and, of course, make the </a:t>
            </a:r>
            <a:r>
              <a:rPr lang="en-US" sz="2000" dirty="0" err="1"/>
              <a:t>TextBox</a:t>
            </a:r>
            <a:r>
              <a:rPr lang="en-US" sz="2000" dirty="0"/>
              <a:t> taller)</a:t>
            </a:r>
          </a:p>
          <a:p>
            <a:r>
              <a:rPr lang="en-US" sz="2000" dirty="0"/>
              <a:t>You can force the user’s entries to be all uppercase or all lowercase by changing the </a:t>
            </a:r>
            <a:r>
              <a:rPr lang="en-US" sz="2000" b="1" dirty="0" err="1"/>
              <a:t>CharacterCasing</a:t>
            </a:r>
            <a:r>
              <a:rPr lang="en-US" sz="2000" dirty="0"/>
              <a:t> property.</a:t>
            </a:r>
          </a:p>
          <a:p>
            <a:r>
              <a:rPr lang="en-US" sz="2000" dirty="0"/>
              <a:t>Commonly modified properties:</a:t>
            </a:r>
            <a:br>
              <a:rPr lang="en-US" sz="2000" dirty="0"/>
            </a:br>
            <a:r>
              <a:rPr lang="en-US" sz="2000" dirty="0" smtClean="0"/>
              <a:t>Margins, </a:t>
            </a:r>
            <a:r>
              <a:rPr lang="en-US" sz="2000" dirty="0"/>
              <a:t>Height, Width, Font, </a:t>
            </a:r>
            <a:r>
              <a:rPr lang="en-US" sz="2000" dirty="0" err="1"/>
              <a:t>ForeColor</a:t>
            </a:r>
            <a:r>
              <a:rPr lang="en-US" sz="2000" dirty="0"/>
              <a:t>, </a:t>
            </a:r>
            <a:r>
              <a:rPr lang="en-US" sz="2000" dirty="0" err="1"/>
              <a:t>BackColor</a:t>
            </a:r>
            <a:r>
              <a:rPr lang="en-US" sz="2000" dirty="0"/>
              <a:t>, </a:t>
            </a:r>
            <a:r>
              <a:rPr lang="en-US" sz="2000" dirty="0" err="1"/>
              <a:t>TextAlign</a:t>
            </a:r>
            <a:r>
              <a:rPr lang="en-US" sz="2000" dirty="0"/>
              <a:t>, </a:t>
            </a:r>
            <a:r>
              <a:rPr lang="en-US" sz="2000" dirty="0" smtClean="0"/>
              <a:t>Visible</a:t>
            </a:r>
          </a:p>
          <a:p>
            <a:r>
              <a:rPr lang="en-US" sz="2000" dirty="0" smtClean="0"/>
              <a:t>Margin = “left, top, right, bottom” </a:t>
            </a:r>
          </a:p>
          <a:p>
            <a:pPr lvl="1"/>
            <a:r>
              <a:rPr lang="en-US" sz="1600" dirty="0" err="1" smtClean="0"/>
              <a:t>wpf</a:t>
            </a:r>
            <a:r>
              <a:rPr lang="en-US" sz="1600" dirty="0" smtClean="0"/>
              <a:t> shows the distance when you move object</a:t>
            </a:r>
          </a:p>
        </p:txBody>
      </p:sp>
      <p:pic>
        <p:nvPicPr>
          <p:cNvPr id="4" name="Picture 3"/>
          <p:cNvPicPr>
            <a:picLocks noChangeAspect="1"/>
          </p:cNvPicPr>
          <p:nvPr/>
        </p:nvPicPr>
        <p:blipFill>
          <a:blip r:embed="rId3"/>
          <a:stretch>
            <a:fillRect/>
          </a:stretch>
        </p:blipFill>
        <p:spPr>
          <a:xfrm>
            <a:off x="5943600" y="2209800"/>
            <a:ext cx="2857500" cy="1905000"/>
          </a:xfrm>
          <a:prstGeom prst="rect">
            <a:avLst/>
          </a:prstGeom>
        </p:spPr>
      </p:pic>
      <p:pic>
        <p:nvPicPr>
          <p:cNvPr id="5" name="Picture 4"/>
          <p:cNvPicPr>
            <a:picLocks noChangeAspect="1"/>
          </p:cNvPicPr>
          <p:nvPr/>
        </p:nvPicPr>
        <p:blipFill>
          <a:blip r:embed="rId4"/>
          <a:stretch>
            <a:fillRect/>
          </a:stretch>
        </p:blipFill>
        <p:spPr>
          <a:xfrm>
            <a:off x="5791200" y="4876800"/>
            <a:ext cx="3250580" cy="838200"/>
          </a:xfrm>
          <a:prstGeom prst="rect">
            <a:avLst/>
          </a:prstGeom>
        </p:spPr>
      </p:pic>
    </p:spTree>
    <p:extLst>
      <p:ext uri="{BB962C8B-B14F-4D97-AF65-F5344CB8AC3E}">
        <p14:creationId xmlns:p14="http://schemas.microsoft.com/office/powerpoint/2010/main" val="2630626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form</a:t>
            </a:r>
            <a:endParaRPr lang="en-US" dirty="0"/>
          </a:p>
        </p:txBody>
      </p:sp>
      <p:sp>
        <p:nvSpPr>
          <p:cNvPr id="3" name="Text Placeholder 2"/>
          <p:cNvSpPr>
            <a:spLocks noGrp="1"/>
          </p:cNvSpPr>
          <p:nvPr>
            <p:ph type="body" sz="quarter" idx="10"/>
          </p:nvPr>
        </p:nvSpPr>
        <p:spPr/>
        <p:txBody>
          <a:bodyPr/>
          <a:lstStyle/>
          <a:p>
            <a:r>
              <a:rPr lang="en-US" sz="2800" dirty="0" smtClean="0">
                <a:solidFill>
                  <a:schemeClr val="accent6">
                    <a:lumMod val="60000"/>
                    <a:lumOff val="40000"/>
                  </a:schemeClr>
                </a:solidFill>
              </a:rPr>
              <a:t>Add label at top of page for “Bowling Score Summary”</a:t>
            </a:r>
          </a:p>
          <a:p>
            <a:r>
              <a:rPr lang="en-US" sz="2800" dirty="0" smtClean="0">
                <a:solidFill>
                  <a:schemeClr val="accent6">
                    <a:lumMod val="60000"/>
                    <a:lumOff val="40000"/>
                  </a:schemeClr>
                </a:solidFill>
              </a:rPr>
              <a:t>Add </a:t>
            </a:r>
            <a:r>
              <a:rPr lang="en-US" sz="2800" dirty="0" err="1" smtClean="0">
                <a:solidFill>
                  <a:schemeClr val="accent6">
                    <a:lumMod val="60000"/>
                    <a:lumOff val="40000"/>
                  </a:schemeClr>
                </a:solidFill>
              </a:rPr>
              <a:t>threeTextBoxes</a:t>
            </a:r>
            <a:r>
              <a:rPr lang="en-US" sz="2800" dirty="0" smtClean="0">
                <a:solidFill>
                  <a:schemeClr val="accent6">
                    <a:lumMod val="60000"/>
                    <a:lumOff val="40000"/>
                  </a:schemeClr>
                </a:solidFill>
              </a:rPr>
              <a:t> </a:t>
            </a:r>
            <a:r>
              <a:rPr lang="en-US" sz="2800" dirty="0">
                <a:solidFill>
                  <a:schemeClr val="accent6">
                    <a:lumMod val="60000"/>
                    <a:lumOff val="40000"/>
                  </a:schemeClr>
                </a:solidFill>
              </a:rPr>
              <a:t>and labels for </a:t>
            </a:r>
            <a:r>
              <a:rPr lang="en-US" sz="2800" dirty="0" smtClean="0">
                <a:solidFill>
                  <a:schemeClr val="accent6">
                    <a:lumMod val="60000"/>
                    <a:lumOff val="40000"/>
                  </a:schemeClr>
                </a:solidFill>
              </a:rPr>
              <a:t>scores 1-3</a:t>
            </a:r>
          </a:p>
          <a:p>
            <a:r>
              <a:rPr lang="en-US" sz="2800" dirty="0" smtClean="0">
                <a:solidFill>
                  <a:schemeClr val="accent6">
                    <a:lumMod val="60000"/>
                    <a:lumOff val="40000"/>
                  </a:schemeClr>
                </a:solidFill>
              </a:rPr>
              <a:t>Set </a:t>
            </a:r>
            <a:r>
              <a:rPr lang="en-US" sz="2800" dirty="0" err="1">
                <a:solidFill>
                  <a:schemeClr val="accent6">
                    <a:lumMod val="60000"/>
                    <a:lumOff val="40000"/>
                  </a:schemeClr>
                </a:solidFill>
              </a:rPr>
              <a:t>MaxLength</a:t>
            </a:r>
            <a:r>
              <a:rPr lang="en-US" sz="2800" dirty="0">
                <a:solidFill>
                  <a:schemeClr val="accent6">
                    <a:lumMod val="60000"/>
                    <a:lumOff val="40000"/>
                  </a:schemeClr>
                </a:solidFill>
              </a:rPr>
              <a:t> to 3 for bowling scores</a:t>
            </a:r>
          </a:p>
          <a:p>
            <a:r>
              <a:rPr lang="en-US" sz="2800" dirty="0" smtClean="0">
                <a:solidFill>
                  <a:schemeClr val="accent6">
                    <a:lumMod val="60000"/>
                    <a:lumOff val="40000"/>
                  </a:schemeClr>
                </a:solidFill>
              </a:rPr>
              <a:t>Align </a:t>
            </a:r>
            <a:r>
              <a:rPr lang="en-US" sz="2800" dirty="0">
                <a:solidFill>
                  <a:schemeClr val="accent6">
                    <a:lumMod val="60000"/>
                    <a:lumOff val="40000"/>
                  </a:schemeClr>
                </a:solidFill>
              </a:rPr>
              <a:t>Center</a:t>
            </a:r>
          </a:p>
          <a:p>
            <a:r>
              <a:rPr lang="en-US" sz="2800" dirty="0" smtClean="0">
                <a:solidFill>
                  <a:schemeClr val="accent6">
                    <a:lumMod val="60000"/>
                    <a:lumOff val="40000"/>
                  </a:schemeClr>
                </a:solidFill>
              </a:rPr>
              <a:t>Make </a:t>
            </a:r>
            <a:r>
              <a:rPr lang="en-US" sz="2800" dirty="0">
                <a:solidFill>
                  <a:schemeClr val="accent6">
                    <a:lumMod val="60000"/>
                    <a:lumOff val="40000"/>
                  </a:schemeClr>
                </a:solidFill>
              </a:rPr>
              <a:t>bowler name multiline. Increase height. Reset multiline (remove)</a:t>
            </a:r>
          </a:p>
        </p:txBody>
      </p:sp>
    </p:spTree>
    <p:extLst>
      <p:ext uri="{BB962C8B-B14F-4D97-AF65-F5344CB8AC3E}">
        <p14:creationId xmlns:p14="http://schemas.microsoft.com/office/powerpoint/2010/main" val="163956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picker</a:t>
            </a:r>
            <a:endParaRPr lang="en-US" dirty="0"/>
          </a:p>
        </p:txBody>
      </p:sp>
      <p:sp>
        <p:nvSpPr>
          <p:cNvPr id="3" name="Text Placeholder 2"/>
          <p:cNvSpPr>
            <a:spLocks noGrp="1"/>
          </p:cNvSpPr>
          <p:nvPr>
            <p:ph type="body" sz="quarter" idx="10"/>
          </p:nvPr>
        </p:nvSpPr>
        <p:spPr>
          <a:xfrm>
            <a:off x="228600" y="2209800"/>
            <a:ext cx="5486400" cy="4419600"/>
          </a:xfrm>
        </p:spPr>
        <p:txBody>
          <a:bodyPr/>
          <a:lstStyle/>
          <a:p>
            <a:r>
              <a:rPr lang="en-US" sz="2000" dirty="0" err="1"/>
              <a:t>DatePickers</a:t>
            </a:r>
            <a:r>
              <a:rPr lang="en-US" sz="2000" dirty="0"/>
              <a:t> allow the user to easily enter date data into a program</a:t>
            </a:r>
          </a:p>
          <a:p>
            <a:r>
              <a:rPr lang="en-US" sz="2000" dirty="0"/>
              <a:t>Most </a:t>
            </a:r>
            <a:r>
              <a:rPr lang="en-US" sz="2000" dirty="0" err="1"/>
              <a:t>DatePickers</a:t>
            </a:r>
            <a:r>
              <a:rPr lang="en-US" sz="2000" dirty="0"/>
              <a:t> have a corresponding label to let the user know what the date represents</a:t>
            </a:r>
          </a:p>
          <a:p>
            <a:r>
              <a:rPr lang="en-US" sz="2000" dirty="0" smtClean="0"/>
              <a:t>The </a:t>
            </a:r>
            <a:r>
              <a:rPr lang="en-US" sz="2000" dirty="0"/>
              <a:t>date the user selects (or types) using the </a:t>
            </a:r>
            <a:r>
              <a:rPr lang="en-US" sz="2000" dirty="0" err="1"/>
              <a:t>DatePicker</a:t>
            </a:r>
            <a:r>
              <a:rPr lang="en-US" sz="2000" dirty="0"/>
              <a:t> is stored in the </a:t>
            </a:r>
            <a:r>
              <a:rPr lang="en-US" sz="2000" dirty="0" err="1"/>
              <a:t>DatePicker’s</a:t>
            </a:r>
            <a:r>
              <a:rPr lang="en-US" sz="2000" dirty="0"/>
              <a:t> </a:t>
            </a:r>
            <a:r>
              <a:rPr lang="en-US" sz="2000" b="1" dirty="0" smtClean="0"/>
              <a:t>Display Date </a:t>
            </a:r>
            <a:r>
              <a:rPr lang="en-US" sz="2000" dirty="0" smtClean="0"/>
              <a:t>property</a:t>
            </a:r>
            <a:endParaRPr lang="en-US" sz="2000" dirty="0"/>
          </a:p>
          <a:p>
            <a:pPr lvl="1"/>
            <a:r>
              <a:rPr lang="en-US" sz="1800" dirty="0"/>
              <a:t>You can set a default date by assigning a date to the Value property at design time or at run time</a:t>
            </a:r>
          </a:p>
          <a:p>
            <a:endParaRPr lang="en-US" dirty="0"/>
          </a:p>
        </p:txBody>
      </p:sp>
      <p:pic>
        <p:nvPicPr>
          <p:cNvPr id="5" name="Picture 4"/>
          <p:cNvPicPr>
            <a:picLocks noChangeAspect="1"/>
          </p:cNvPicPr>
          <p:nvPr/>
        </p:nvPicPr>
        <p:blipFill rotWithShape="1">
          <a:blip r:embed="rId3"/>
          <a:srcRect l="33723" t="21333"/>
          <a:stretch/>
        </p:blipFill>
        <p:spPr>
          <a:xfrm>
            <a:off x="5791200" y="2667000"/>
            <a:ext cx="3352800" cy="3371850"/>
          </a:xfrm>
          <a:prstGeom prst="rect">
            <a:avLst/>
          </a:prstGeom>
        </p:spPr>
      </p:pic>
    </p:spTree>
    <p:extLst>
      <p:ext uri="{BB962C8B-B14F-4D97-AF65-F5344CB8AC3E}">
        <p14:creationId xmlns:p14="http://schemas.microsoft.com/office/powerpoint/2010/main" val="400729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for this unit</a:t>
            </a:r>
            <a:endParaRPr lang="en-US" dirty="0"/>
          </a:p>
        </p:txBody>
      </p:sp>
      <p:sp>
        <p:nvSpPr>
          <p:cNvPr id="3" name="Text Placeholder 2"/>
          <p:cNvSpPr>
            <a:spLocks noGrp="1"/>
          </p:cNvSpPr>
          <p:nvPr>
            <p:ph type="body" sz="quarter" idx="10"/>
          </p:nvPr>
        </p:nvSpPr>
        <p:spPr/>
        <p:txBody>
          <a:bodyPr/>
          <a:lstStyle/>
          <a:p>
            <a:r>
              <a:rPr lang="en-US" dirty="0" smtClean="0"/>
              <a:t>Chapter 3</a:t>
            </a:r>
            <a:endParaRPr lang="en-US" dirty="0"/>
          </a:p>
        </p:txBody>
      </p:sp>
    </p:spTree>
    <p:extLst>
      <p:ext uri="{BB962C8B-B14F-4D97-AF65-F5344CB8AC3E}">
        <p14:creationId xmlns:p14="http://schemas.microsoft.com/office/powerpoint/2010/main" val="1004286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picker</a:t>
            </a:r>
            <a:endParaRPr lang="en-US" dirty="0"/>
          </a:p>
        </p:txBody>
      </p:sp>
      <p:sp>
        <p:nvSpPr>
          <p:cNvPr id="3" name="Text Placeholder 2"/>
          <p:cNvSpPr>
            <a:spLocks noGrp="1"/>
          </p:cNvSpPr>
          <p:nvPr>
            <p:ph type="body" sz="quarter" idx="10"/>
          </p:nvPr>
        </p:nvSpPr>
        <p:spPr>
          <a:xfrm>
            <a:off x="228600" y="2209800"/>
            <a:ext cx="5467201" cy="4419600"/>
          </a:xfrm>
        </p:spPr>
        <p:txBody>
          <a:bodyPr/>
          <a:lstStyle/>
          <a:p>
            <a:r>
              <a:rPr lang="en-US" sz="2000" dirty="0" smtClean="0"/>
              <a:t>You </a:t>
            </a:r>
            <a:r>
              <a:rPr lang="en-US" sz="2000" dirty="0"/>
              <a:t>can limit the range of dates the user can select in the </a:t>
            </a:r>
            <a:r>
              <a:rPr lang="en-US" sz="2000" dirty="0" err="1"/>
              <a:t>DatePicker</a:t>
            </a:r>
            <a:r>
              <a:rPr lang="en-US" sz="2000" dirty="0"/>
              <a:t> by setting the </a:t>
            </a:r>
            <a:r>
              <a:rPr lang="en-US" sz="2000" b="1" dirty="0" err="1" smtClean="0"/>
              <a:t>DispalyDateEnd</a:t>
            </a:r>
            <a:r>
              <a:rPr lang="en-US" sz="2000" b="1" dirty="0" smtClean="0"/>
              <a:t> </a:t>
            </a:r>
            <a:r>
              <a:rPr lang="en-US" sz="2000" dirty="0" smtClean="0"/>
              <a:t>and/or </a:t>
            </a:r>
            <a:r>
              <a:rPr lang="en-US" sz="2000" b="1" dirty="0" err="1" smtClean="0"/>
              <a:t>DisplayDateStart</a:t>
            </a:r>
            <a:r>
              <a:rPr lang="en-US" sz="2000" dirty="0" smtClean="0"/>
              <a:t> property</a:t>
            </a:r>
            <a:endParaRPr lang="en-US" sz="2000" dirty="0"/>
          </a:p>
          <a:p>
            <a:r>
              <a:rPr lang="en-US" sz="2000" dirty="0"/>
              <a:t>You can change the way the date appears by changing the </a:t>
            </a:r>
            <a:r>
              <a:rPr lang="en-US" sz="2000" b="1" dirty="0" err="1" smtClean="0"/>
              <a:t>SelectedDateFormat</a:t>
            </a:r>
            <a:r>
              <a:rPr lang="en-US" sz="2000" b="1" dirty="0" smtClean="0"/>
              <a:t> </a:t>
            </a:r>
            <a:r>
              <a:rPr lang="en-US" sz="2000" dirty="0" smtClean="0"/>
              <a:t>property</a:t>
            </a:r>
          </a:p>
          <a:p>
            <a:r>
              <a:rPr lang="en-US" sz="2000" dirty="0" smtClean="0"/>
              <a:t>Once </a:t>
            </a:r>
            <a:r>
              <a:rPr lang="en-US" sz="2000" dirty="0"/>
              <a:t>the user has clicked the </a:t>
            </a:r>
            <a:r>
              <a:rPr lang="en-US" sz="2000" dirty="0" err="1"/>
              <a:t>DatePicker</a:t>
            </a:r>
            <a:r>
              <a:rPr lang="en-US" sz="2000" dirty="0"/>
              <a:t> drop down arrow, they can</a:t>
            </a:r>
          </a:p>
          <a:p>
            <a:pPr lvl="1"/>
            <a:r>
              <a:rPr lang="en-US" sz="1800" dirty="0"/>
              <a:t>Click the year (on the calendar) to get up/down arrows to quickly change the year</a:t>
            </a:r>
          </a:p>
          <a:p>
            <a:r>
              <a:rPr lang="en-US" sz="2000" dirty="0"/>
              <a:t>Click the month (on the calendar) to get a list box of months to quickly change the month.</a:t>
            </a:r>
            <a:endParaRPr lang="en-US" sz="3600" dirty="0"/>
          </a:p>
          <a:p>
            <a:endParaRPr lang="en-US" dirty="0"/>
          </a:p>
        </p:txBody>
      </p:sp>
      <p:pic>
        <p:nvPicPr>
          <p:cNvPr id="4" name="Picture 3"/>
          <p:cNvPicPr>
            <a:picLocks noChangeAspect="1"/>
          </p:cNvPicPr>
          <p:nvPr/>
        </p:nvPicPr>
        <p:blipFill>
          <a:blip r:embed="rId3"/>
          <a:stretch>
            <a:fillRect/>
          </a:stretch>
        </p:blipFill>
        <p:spPr>
          <a:xfrm>
            <a:off x="5695801" y="2590800"/>
            <a:ext cx="3439886" cy="1143000"/>
          </a:xfrm>
          <a:prstGeom prst="rect">
            <a:avLst/>
          </a:prstGeom>
        </p:spPr>
      </p:pic>
      <p:pic>
        <p:nvPicPr>
          <p:cNvPr id="5" name="Picture 4"/>
          <p:cNvPicPr>
            <a:picLocks noChangeAspect="1"/>
          </p:cNvPicPr>
          <p:nvPr/>
        </p:nvPicPr>
        <p:blipFill>
          <a:blip r:embed="rId4"/>
          <a:stretch>
            <a:fillRect/>
          </a:stretch>
        </p:blipFill>
        <p:spPr>
          <a:xfrm>
            <a:off x="5562599" y="4800600"/>
            <a:ext cx="3444875" cy="533400"/>
          </a:xfrm>
          <a:prstGeom prst="rect">
            <a:avLst/>
          </a:prstGeom>
        </p:spPr>
      </p:pic>
    </p:spTree>
    <p:extLst>
      <p:ext uri="{BB962C8B-B14F-4D97-AF65-F5344CB8AC3E}">
        <p14:creationId xmlns:p14="http://schemas.microsoft.com/office/powerpoint/2010/main" val="208500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picker</a:t>
            </a:r>
            <a:endParaRPr lang="en-US" dirty="0"/>
          </a:p>
        </p:txBody>
      </p:sp>
      <p:sp>
        <p:nvSpPr>
          <p:cNvPr id="3" name="Text Placeholder 2"/>
          <p:cNvSpPr>
            <a:spLocks noGrp="1"/>
          </p:cNvSpPr>
          <p:nvPr>
            <p:ph type="body" sz="quarter" idx="10"/>
          </p:nvPr>
        </p:nvSpPr>
        <p:spPr>
          <a:xfrm>
            <a:off x="228600" y="2209800"/>
            <a:ext cx="4572000" cy="4419600"/>
          </a:xfrm>
        </p:spPr>
        <p:txBody>
          <a:bodyPr/>
          <a:lstStyle/>
          <a:p>
            <a:r>
              <a:rPr lang="en-US" sz="2200" dirty="0" smtClean="0"/>
              <a:t>Commonly </a:t>
            </a:r>
            <a:r>
              <a:rPr lang="en-US" sz="2200" dirty="0"/>
              <a:t>modified properties:</a:t>
            </a:r>
            <a:br>
              <a:rPr lang="en-US" sz="2200" dirty="0"/>
            </a:br>
            <a:r>
              <a:rPr lang="en-US" sz="2200" dirty="0" smtClean="0"/>
              <a:t>Margin, </a:t>
            </a:r>
            <a:r>
              <a:rPr lang="en-US" sz="2200" dirty="0"/>
              <a:t>Height, Width, Enabled, Font, </a:t>
            </a:r>
            <a:r>
              <a:rPr lang="en-US" sz="2200" dirty="0" err="1"/>
              <a:t>ForeColor</a:t>
            </a:r>
            <a:r>
              <a:rPr lang="en-US" sz="2200" dirty="0"/>
              <a:t>, </a:t>
            </a:r>
            <a:r>
              <a:rPr lang="en-US" sz="2200" dirty="0" err="1"/>
              <a:t>BackColor</a:t>
            </a:r>
            <a:r>
              <a:rPr lang="en-US" sz="2200" dirty="0"/>
              <a:t>, Text, Visible</a:t>
            </a:r>
            <a:br>
              <a:rPr lang="en-US" sz="2200" dirty="0"/>
            </a:br>
            <a:endParaRPr lang="en-US" sz="2200" dirty="0"/>
          </a:p>
          <a:p>
            <a:r>
              <a:rPr lang="en-US" sz="2000" dirty="0"/>
              <a:t>The user can manually type a date by clicking in the month field then typing a date as they would in a </a:t>
            </a:r>
            <a:r>
              <a:rPr lang="en-US" sz="2000" dirty="0" err="1"/>
              <a:t>TextBox</a:t>
            </a:r>
            <a:r>
              <a:rPr lang="en-US" sz="2000" dirty="0"/>
              <a:t> with slashes between the month, day and year. The </a:t>
            </a:r>
            <a:r>
              <a:rPr lang="en-US" sz="2000" dirty="0" err="1"/>
              <a:t>DatePicker</a:t>
            </a:r>
            <a:r>
              <a:rPr lang="en-US" sz="2000" dirty="0"/>
              <a:t> focus automatically switches to the next field when the user types a slash</a:t>
            </a:r>
            <a:r>
              <a:rPr lang="en-US" sz="2000" dirty="0" smtClean="0"/>
              <a:t>.</a:t>
            </a:r>
          </a:p>
          <a:p>
            <a:pPr marL="0" indent="0">
              <a:buNone/>
            </a:pP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5072814" y="2667000"/>
            <a:ext cx="3762375" cy="3038475"/>
          </a:xfrm>
          <a:prstGeom prst="rect">
            <a:avLst/>
          </a:prstGeom>
        </p:spPr>
      </p:pic>
    </p:spTree>
    <p:extLst>
      <p:ext uri="{BB962C8B-B14F-4D97-AF65-F5344CB8AC3E}">
        <p14:creationId xmlns:p14="http://schemas.microsoft.com/office/powerpoint/2010/main" val="3401190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form</a:t>
            </a:r>
            <a:endParaRPr lang="en-US" dirty="0"/>
          </a:p>
        </p:txBody>
      </p:sp>
      <p:sp>
        <p:nvSpPr>
          <p:cNvPr id="3" name="Text Placeholder 2"/>
          <p:cNvSpPr>
            <a:spLocks noGrp="1"/>
          </p:cNvSpPr>
          <p:nvPr>
            <p:ph type="body" sz="quarter" idx="10"/>
          </p:nvPr>
        </p:nvSpPr>
        <p:spPr/>
        <p:txBody>
          <a:bodyPr/>
          <a:lstStyle/>
          <a:p>
            <a:r>
              <a:rPr lang="en-US" sz="1800" dirty="0">
                <a:solidFill>
                  <a:srgbClr val="660066"/>
                </a:solidFill>
              </a:rPr>
              <a:t>Add a </a:t>
            </a:r>
            <a:r>
              <a:rPr lang="en-US" sz="1800" dirty="0" err="1">
                <a:solidFill>
                  <a:srgbClr val="660066"/>
                </a:solidFill>
              </a:rPr>
              <a:t>DatePicker</a:t>
            </a:r>
            <a:r>
              <a:rPr lang="en-US" sz="1800" dirty="0">
                <a:solidFill>
                  <a:srgbClr val="660066"/>
                </a:solidFill>
              </a:rPr>
              <a:t> and label above the Scores</a:t>
            </a:r>
          </a:p>
          <a:p>
            <a:r>
              <a:rPr lang="en-US" sz="1800" dirty="0">
                <a:solidFill>
                  <a:srgbClr val="660066"/>
                </a:solidFill>
              </a:rPr>
              <a:t> </a:t>
            </a:r>
            <a:r>
              <a:rPr lang="en-US" sz="1800" dirty="0" smtClean="0">
                <a:solidFill>
                  <a:srgbClr val="660066"/>
                </a:solidFill>
              </a:rPr>
              <a:t>Set </a:t>
            </a:r>
            <a:r>
              <a:rPr lang="en-US" sz="1800" dirty="0" err="1">
                <a:solidFill>
                  <a:srgbClr val="660066"/>
                </a:solidFill>
              </a:rPr>
              <a:t>minDate</a:t>
            </a:r>
            <a:r>
              <a:rPr lang="en-US" sz="1800" dirty="0">
                <a:solidFill>
                  <a:srgbClr val="660066"/>
                </a:solidFill>
              </a:rPr>
              <a:t> to 9/1/2005</a:t>
            </a:r>
          </a:p>
          <a:p>
            <a:r>
              <a:rPr lang="en-US" sz="1800" dirty="0">
                <a:solidFill>
                  <a:srgbClr val="660066"/>
                </a:solidFill>
              </a:rPr>
              <a:t>Set </a:t>
            </a:r>
            <a:r>
              <a:rPr lang="en-US" sz="1800" dirty="0" err="1">
                <a:solidFill>
                  <a:srgbClr val="660066"/>
                </a:solidFill>
              </a:rPr>
              <a:t>maxDate</a:t>
            </a:r>
            <a:r>
              <a:rPr lang="en-US" sz="1800" dirty="0">
                <a:solidFill>
                  <a:srgbClr val="660066"/>
                </a:solidFill>
              </a:rPr>
              <a:t> to today</a:t>
            </a:r>
            <a:br>
              <a:rPr lang="en-US" sz="1800" dirty="0">
                <a:solidFill>
                  <a:srgbClr val="660066"/>
                </a:solidFill>
              </a:rPr>
            </a:br>
            <a:r>
              <a:rPr lang="en-US" sz="1800" dirty="0" smtClean="0">
                <a:solidFill>
                  <a:srgbClr val="660066"/>
                </a:solidFill>
              </a:rPr>
              <a:t>set </a:t>
            </a:r>
            <a:r>
              <a:rPr lang="en-US" sz="1800" dirty="0">
                <a:solidFill>
                  <a:srgbClr val="660066"/>
                </a:solidFill>
              </a:rPr>
              <a:t>date picker to today</a:t>
            </a:r>
          </a:p>
          <a:p>
            <a:r>
              <a:rPr lang="en-US" sz="1800" dirty="0" smtClean="0">
                <a:solidFill>
                  <a:srgbClr val="660066"/>
                </a:solidFill>
              </a:rPr>
              <a:t>Set </a:t>
            </a:r>
            <a:r>
              <a:rPr lang="en-US" sz="1800" dirty="0">
                <a:solidFill>
                  <a:srgbClr val="660066"/>
                </a:solidFill>
              </a:rPr>
              <a:t>the date format to Short and resize the date </a:t>
            </a:r>
            <a:r>
              <a:rPr lang="en-US" sz="1800" dirty="0" smtClean="0">
                <a:solidFill>
                  <a:srgbClr val="660066"/>
                </a:solidFill>
              </a:rPr>
              <a:t>picker</a:t>
            </a:r>
          </a:p>
          <a:p>
            <a:r>
              <a:rPr lang="en-US" sz="1800" dirty="0">
                <a:solidFill>
                  <a:srgbClr val="660066"/>
                </a:solidFill>
              </a:rPr>
              <a:t>Experiment with the </a:t>
            </a:r>
            <a:r>
              <a:rPr lang="en-US" sz="1800" dirty="0" err="1">
                <a:solidFill>
                  <a:srgbClr val="660066"/>
                </a:solidFill>
              </a:rPr>
              <a:t>DatePicker</a:t>
            </a:r>
            <a:r>
              <a:rPr lang="en-US" sz="1800" dirty="0">
                <a:solidFill>
                  <a:srgbClr val="660066"/>
                </a:solidFill>
              </a:rPr>
              <a:t> checkbox (remove when complete)</a:t>
            </a:r>
          </a:p>
          <a:p>
            <a:r>
              <a:rPr lang="en-US" sz="1800" dirty="0" smtClean="0">
                <a:solidFill>
                  <a:srgbClr val="660066"/>
                </a:solidFill>
              </a:rPr>
              <a:t>Try </a:t>
            </a:r>
            <a:r>
              <a:rPr lang="en-US" sz="1800" dirty="0">
                <a:solidFill>
                  <a:srgbClr val="660066"/>
                </a:solidFill>
              </a:rPr>
              <a:t>typing a date manually</a:t>
            </a:r>
          </a:p>
          <a:p>
            <a:r>
              <a:rPr lang="en-US" sz="1800" dirty="0" smtClean="0">
                <a:solidFill>
                  <a:srgbClr val="660066"/>
                </a:solidFill>
              </a:rPr>
              <a:t>Add </a:t>
            </a:r>
            <a:r>
              <a:rPr lang="en-US" sz="1800" dirty="0">
                <a:solidFill>
                  <a:srgbClr val="660066"/>
                </a:solidFill>
              </a:rPr>
              <a:t>output labels (auto size off, single border)</a:t>
            </a:r>
          </a:p>
          <a:p>
            <a:r>
              <a:rPr lang="en-US" sz="1800" dirty="0" smtClean="0">
                <a:solidFill>
                  <a:srgbClr val="660066"/>
                </a:solidFill>
              </a:rPr>
              <a:t>Add </a:t>
            </a:r>
            <a:r>
              <a:rPr lang="en-US" sz="1800" dirty="0">
                <a:solidFill>
                  <a:srgbClr val="660066"/>
                </a:solidFill>
              </a:rPr>
              <a:t>buttons to form</a:t>
            </a:r>
          </a:p>
          <a:p>
            <a:r>
              <a:rPr lang="en-US" sz="1800" dirty="0" smtClean="0">
                <a:solidFill>
                  <a:srgbClr val="660066"/>
                </a:solidFill>
              </a:rPr>
              <a:t>Add </a:t>
            </a:r>
            <a:r>
              <a:rPr lang="en-US" sz="1800" dirty="0">
                <a:solidFill>
                  <a:srgbClr val="660066"/>
                </a:solidFill>
              </a:rPr>
              <a:t>image (auto size)</a:t>
            </a:r>
          </a:p>
          <a:p>
            <a:r>
              <a:rPr lang="en-US" sz="1800" dirty="0" smtClean="0">
                <a:solidFill>
                  <a:srgbClr val="660066"/>
                </a:solidFill>
              </a:rPr>
              <a:t>Code </a:t>
            </a:r>
            <a:r>
              <a:rPr lang="en-US" sz="1800" dirty="0">
                <a:solidFill>
                  <a:srgbClr val="660066"/>
                </a:solidFill>
              </a:rPr>
              <a:t>Exit button</a:t>
            </a:r>
          </a:p>
          <a:p>
            <a:r>
              <a:rPr lang="en-US" sz="1800" dirty="0" smtClean="0">
                <a:solidFill>
                  <a:srgbClr val="660066"/>
                </a:solidFill>
              </a:rPr>
              <a:t>Code </a:t>
            </a:r>
            <a:r>
              <a:rPr lang="en-US" sz="1800" dirty="0" err="1" smtClean="0">
                <a:solidFill>
                  <a:srgbClr val="660066"/>
                </a:solidFill>
              </a:rPr>
              <a:t>btnClear</a:t>
            </a:r>
            <a:endParaRPr lang="en-US" sz="1800" dirty="0">
              <a:solidFill>
                <a:srgbClr val="660066"/>
              </a:solidFill>
            </a:endParaRPr>
          </a:p>
        </p:txBody>
      </p:sp>
    </p:spTree>
    <p:extLst>
      <p:ext uri="{BB962C8B-B14F-4D97-AF65-F5344CB8AC3E}">
        <p14:creationId xmlns:p14="http://schemas.microsoft.com/office/powerpoint/2010/main" val="957527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Text Placeholder 2"/>
          <p:cNvSpPr>
            <a:spLocks noGrp="1"/>
          </p:cNvSpPr>
          <p:nvPr>
            <p:ph type="body" sz="quarter" idx="10"/>
          </p:nvPr>
        </p:nvSpPr>
        <p:spPr>
          <a:xfrm>
            <a:off x="228600" y="2209800"/>
            <a:ext cx="5791200" cy="4419600"/>
          </a:xfrm>
        </p:spPr>
        <p:txBody>
          <a:bodyPr/>
          <a:lstStyle/>
          <a:p>
            <a:r>
              <a:rPr lang="en-US" sz="2400" dirty="0"/>
              <a:t>Before we discuss sequential programming, we have to cover </a:t>
            </a:r>
            <a:r>
              <a:rPr lang="en-US" sz="2400" i="1" dirty="0"/>
              <a:t>variables</a:t>
            </a:r>
            <a:r>
              <a:rPr lang="en-US" sz="2400" dirty="0"/>
              <a:t>.  </a:t>
            </a:r>
          </a:p>
          <a:p>
            <a:r>
              <a:rPr lang="en-US" sz="2400" dirty="0"/>
              <a:t>Every program uses variables to store values.  Variables are memory locations (from your computer’s RAM) that are reserved for your program’s use.  </a:t>
            </a:r>
          </a:p>
          <a:p>
            <a:r>
              <a:rPr lang="en-US" sz="2400" dirty="0"/>
              <a:t>Every input a program gets from a user is stored in a variable.  Every result of a program’s calculations must be stored in a variable.</a:t>
            </a:r>
          </a:p>
          <a:p>
            <a:endParaRPr lang="en-US" dirty="0"/>
          </a:p>
        </p:txBody>
      </p:sp>
      <p:pic>
        <p:nvPicPr>
          <p:cNvPr id="4" name="Picture 3"/>
          <p:cNvPicPr>
            <a:picLocks noChangeAspect="1"/>
          </p:cNvPicPr>
          <p:nvPr/>
        </p:nvPicPr>
        <p:blipFill>
          <a:blip r:embed="rId3"/>
          <a:stretch>
            <a:fillRect/>
          </a:stretch>
        </p:blipFill>
        <p:spPr>
          <a:xfrm>
            <a:off x="5943600" y="2362200"/>
            <a:ext cx="3200400" cy="1945341"/>
          </a:xfrm>
          <a:prstGeom prst="rect">
            <a:avLst/>
          </a:prstGeom>
        </p:spPr>
      </p:pic>
      <p:pic>
        <p:nvPicPr>
          <p:cNvPr id="5" name="Picture 4"/>
          <p:cNvPicPr>
            <a:picLocks noChangeAspect="1"/>
          </p:cNvPicPr>
          <p:nvPr/>
        </p:nvPicPr>
        <p:blipFill>
          <a:blip r:embed="rId4"/>
          <a:stretch>
            <a:fillRect/>
          </a:stretch>
        </p:blipFill>
        <p:spPr>
          <a:xfrm>
            <a:off x="6400800" y="4536140"/>
            <a:ext cx="2152650" cy="2124075"/>
          </a:xfrm>
          <a:prstGeom prst="rect">
            <a:avLst/>
          </a:prstGeom>
        </p:spPr>
      </p:pic>
    </p:spTree>
    <p:extLst>
      <p:ext uri="{BB962C8B-B14F-4D97-AF65-F5344CB8AC3E}">
        <p14:creationId xmlns:p14="http://schemas.microsoft.com/office/powerpoint/2010/main" val="1079359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Text Placeholder 2"/>
          <p:cNvSpPr>
            <a:spLocks noGrp="1"/>
          </p:cNvSpPr>
          <p:nvPr>
            <p:ph type="body" sz="quarter" idx="10"/>
          </p:nvPr>
        </p:nvSpPr>
        <p:spPr>
          <a:xfrm>
            <a:off x="228600" y="2209800"/>
            <a:ext cx="5072891" cy="4419600"/>
          </a:xfrm>
        </p:spPr>
        <p:txBody>
          <a:bodyPr/>
          <a:lstStyle/>
          <a:p>
            <a:r>
              <a:rPr lang="en-US" sz="2000" dirty="0"/>
              <a:t>C# does not know what variables your program needs, so you have to </a:t>
            </a:r>
            <a:r>
              <a:rPr lang="en-US" sz="2000" i="1" dirty="0"/>
              <a:t>reserve memory</a:t>
            </a:r>
            <a:r>
              <a:rPr lang="en-US" sz="2000" dirty="0"/>
              <a:t> or </a:t>
            </a:r>
            <a:r>
              <a:rPr lang="en-US" sz="2000" i="1" dirty="0"/>
              <a:t>request memory</a:t>
            </a:r>
            <a:r>
              <a:rPr lang="en-US" sz="2000" dirty="0"/>
              <a:t> as part of your program.</a:t>
            </a:r>
          </a:p>
          <a:p>
            <a:r>
              <a:rPr lang="en-US" sz="2000" dirty="0"/>
              <a:t>“</a:t>
            </a:r>
            <a:r>
              <a:rPr lang="en-US" sz="2000" i="1" dirty="0"/>
              <a:t>How </a:t>
            </a:r>
            <a:r>
              <a:rPr lang="en-US" sz="2000" dirty="0"/>
              <a:t>do</a:t>
            </a:r>
            <a:r>
              <a:rPr lang="en-US" sz="2000" i="1" dirty="0"/>
              <a:t> I know what variables to declare?</a:t>
            </a:r>
            <a:r>
              <a:rPr lang="en-US" sz="2000" dirty="0"/>
              <a:t>”</a:t>
            </a:r>
          </a:p>
          <a:p>
            <a:r>
              <a:rPr lang="en-US" sz="2000" dirty="0"/>
              <a:t>Your program design (IOP, TOE, FC, PC) provides your first clue.</a:t>
            </a:r>
          </a:p>
          <a:p>
            <a:pPr lvl="1"/>
            <a:r>
              <a:rPr lang="en-US" sz="1800" dirty="0"/>
              <a:t>Every input will require a variable</a:t>
            </a:r>
          </a:p>
          <a:p>
            <a:pPr lvl="1"/>
            <a:r>
              <a:rPr lang="en-US" sz="1800" dirty="0"/>
              <a:t>Every output will require a variable</a:t>
            </a:r>
          </a:p>
          <a:p>
            <a:pPr lvl="1"/>
            <a:r>
              <a:rPr lang="en-US" sz="1800" dirty="0"/>
              <a:t>Intermediate results of calculations will require </a:t>
            </a:r>
            <a:r>
              <a:rPr lang="en-US" sz="1800" dirty="0" smtClean="0"/>
              <a:t>variables</a:t>
            </a:r>
            <a:endParaRPr lang="en-US" sz="1800" dirty="0"/>
          </a:p>
        </p:txBody>
      </p:sp>
      <p:pic>
        <p:nvPicPr>
          <p:cNvPr id="4" name="Picture 3"/>
          <p:cNvPicPr>
            <a:picLocks noChangeAspect="1"/>
          </p:cNvPicPr>
          <p:nvPr/>
        </p:nvPicPr>
        <p:blipFill rotWithShape="1">
          <a:blip r:embed="rId3"/>
          <a:srcRect l="9921" t="10256" r="8760" b="3297"/>
          <a:stretch/>
        </p:blipFill>
        <p:spPr>
          <a:xfrm>
            <a:off x="5301491" y="2971800"/>
            <a:ext cx="3822915" cy="3048000"/>
          </a:xfrm>
          <a:prstGeom prst="rect">
            <a:avLst/>
          </a:prstGeom>
        </p:spPr>
      </p:pic>
    </p:spTree>
    <p:extLst>
      <p:ext uri="{BB962C8B-B14F-4D97-AF65-F5344CB8AC3E}">
        <p14:creationId xmlns:p14="http://schemas.microsoft.com/office/powerpoint/2010/main" val="341727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Text Placeholder 2"/>
          <p:cNvSpPr>
            <a:spLocks noGrp="1"/>
          </p:cNvSpPr>
          <p:nvPr>
            <p:ph type="body" sz="quarter" idx="10"/>
          </p:nvPr>
        </p:nvSpPr>
        <p:spPr>
          <a:xfrm>
            <a:off x="228600" y="2209800"/>
            <a:ext cx="5867400" cy="4419600"/>
          </a:xfrm>
        </p:spPr>
        <p:txBody>
          <a:bodyPr/>
          <a:lstStyle/>
          <a:p>
            <a:r>
              <a:rPr lang="en-US" sz="2400" dirty="0"/>
              <a:t>In C#, it is possible to use the contents of form objects (</a:t>
            </a:r>
            <a:r>
              <a:rPr lang="en-US" sz="2400" dirty="0" err="1"/>
              <a:t>TextBoxes</a:t>
            </a:r>
            <a:r>
              <a:rPr lang="en-US" sz="2400" dirty="0"/>
              <a:t>, </a:t>
            </a:r>
            <a:r>
              <a:rPr lang="en-US" sz="2400" dirty="0" err="1"/>
              <a:t>DatePickers</a:t>
            </a:r>
            <a:r>
              <a:rPr lang="en-US" sz="2400" dirty="0"/>
              <a:t>, </a:t>
            </a:r>
            <a:r>
              <a:rPr lang="en-US" sz="2400" dirty="0" err="1"/>
              <a:t>etc</a:t>
            </a:r>
            <a:r>
              <a:rPr lang="en-US" sz="2400" dirty="0"/>
              <a:t>) in calculations directly. However, you should generally copy the contents of form objects to variables for the following reasons:</a:t>
            </a:r>
          </a:p>
          <a:p>
            <a:pPr lvl="1"/>
            <a:r>
              <a:rPr lang="en-US" sz="2000" dirty="0"/>
              <a:t>Processing variables is much quicker than processing form object contents.</a:t>
            </a:r>
          </a:p>
          <a:p>
            <a:pPr lvl="1"/>
            <a:r>
              <a:rPr lang="en-US" sz="2000" dirty="0"/>
              <a:t>Calculations can not be done on text, which is what is in a </a:t>
            </a:r>
            <a:r>
              <a:rPr lang="en-US" sz="2000" dirty="0" err="1"/>
              <a:t>TextBox</a:t>
            </a:r>
            <a:r>
              <a:rPr lang="en-US" sz="2000" dirty="0"/>
              <a:t>.</a:t>
            </a:r>
          </a:p>
          <a:p>
            <a:pPr lvl="1"/>
            <a:r>
              <a:rPr lang="en-US" sz="2000" dirty="0"/>
              <a:t>Debugging using variables is easier</a:t>
            </a:r>
          </a:p>
          <a:p>
            <a:pPr lvl="1"/>
            <a:r>
              <a:rPr lang="en-US" sz="2000" dirty="0"/>
              <a:t>Good programming practice dictates it.</a:t>
            </a:r>
          </a:p>
          <a:p>
            <a:endParaRPr lang="en-US" dirty="0"/>
          </a:p>
        </p:txBody>
      </p:sp>
      <p:pic>
        <p:nvPicPr>
          <p:cNvPr id="4" name="Picture 3"/>
          <p:cNvPicPr>
            <a:picLocks noChangeAspect="1"/>
          </p:cNvPicPr>
          <p:nvPr/>
        </p:nvPicPr>
        <p:blipFill>
          <a:blip r:embed="rId3"/>
          <a:stretch>
            <a:fillRect/>
          </a:stretch>
        </p:blipFill>
        <p:spPr>
          <a:xfrm>
            <a:off x="5105400" y="2667000"/>
            <a:ext cx="4051300" cy="533400"/>
          </a:xfrm>
          <a:prstGeom prst="rect">
            <a:avLst/>
          </a:prstGeom>
        </p:spPr>
      </p:pic>
      <p:pic>
        <p:nvPicPr>
          <p:cNvPr id="5" name="Picture 4"/>
          <p:cNvPicPr>
            <a:picLocks noChangeAspect="1"/>
          </p:cNvPicPr>
          <p:nvPr/>
        </p:nvPicPr>
        <p:blipFill>
          <a:blip r:embed="rId4"/>
          <a:stretch>
            <a:fillRect/>
          </a:stretch>
        </p:blipFill>
        <p:spPr>
          <a:xfrm>
            <a:off x="5867400" y="3810000"/>
            <a:ext cx="3276600" cy="457200"/>
          </a:xfrm>
          <a:prstGeom prst="rect">
            <a:avLst/>
          </a:prstGeom>
        </p:spPr>
      </p:pic>
    </p:spTree>
    <p:extLst>
      <p:ext uri="{BB962C8B-B14F-4D97-AF65-F5344CB8AC3E}">
        <p14:creationId xmlns:p14="http://schemas.microsoft.com/office/powerpoint/2010/main" val="3088492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variables</a:t>
            </a:r>
            <a:endParaRPr lang="en-US" dirty="0"/>
          </a:p>
        </p:txBody>
      </p:sp>
      <p:sp>
        <p:nvSpPr>
          <p:cNvPr id="3" name="Text Placeholder 2"/>
          <p:cNvSpPr>
            <a:spLocks noGrp="1"/>
          </p:cNvSpPr>
          <p:nvPr>
            <p:ph type="body" sz="quarter" idx="10"/>
          </p:nvPr>
        </p:nvSpPr>
        <p:spPr>
          <a:xfrm>
            <a:off x="228600" y="2209800"/>
            <a:ext cx="5410200" cy="4419600"/>
          </a:xfrm>
        </p:spPr>
        <p:txBody>
          <a:bodyPr/>
          <a:lstStyle/>
          <a:p>
            <a:r>
              <a:rPr lang="en-US" sz="2800" dirty="0"/>
              <a:t>Memory reservation is done by </a:t>
            </a:r>
            <a:r>
              <a:rPr lang="en-US" sz="2800" i="1" dirty="0"/>
              <a:t>“declaring”</a:t>
            </a:r>
            <a:r>
              <a:rPr lang="en-US" sz="2800" dirty="0"/>
              <a:t> a variable.</a:t>
            </a:r>
          </a:p>
          <a:p>
            <a:r>
              <a:rPr lang="en-US" sz="2800" dirty="0"/>
              <a:t>Declaring tells C#:</a:t>
            </a:r>
          </a:p>
          <a:p>
            <a:pPr lvl="1"/>
            <a:r>
              <a:rPr lang="en-US" sz="2400" dirty="0"/>
              <a:t>you need a variable, </a:t>
            </a:r>
          </a:p>
          <a:p>
            <a:pPr lvl="1"/>
            <a:r>
              <a:rPr lang="en-US" sz="2400" dirty="0"/>
              <a:t>what to call the variable, </a:t>
            </a:r>
          </a:p>
          <a:p>
            <a:pPr lvl="1"/>
            <a:r>
              <a:rPr lang="en-US" sz="2400" dirty="0"/>
              <a:t>what type of data that variable will store and,</a:t>
            </a:r>
          </a:p>
          <a:p>
            <a:r>
              <a:rPr lang="en-US" sz="2800" dirty="0"/>
              <a:t>(optionally) the initial value for the variable </a:t>
            </a:r>
            <a:endParaRPr lang="en-US" sz="2800" dirty="0" smtClean="0"/>
          </a:p>
          <a:p>
            <a:endParaRPr lang="en-US" dirty="0"/>
          </a:p>
        </p:txBody>
      </p:sp>
      <p:pic>
        <p:nvPicPr>
          <p:cNvPr id="4" name="Picture 3"/>
          <p:cNvPicPr>
            <a:picLocks noChangeAspect="1"/>
          </p:cNvPicPr>
          <p:nvPr/>
        </p:nvPicPr>
        <p:blipFill rotWithShape="1">
          <a:blip r:embed="rId2"/>
          <a:srcRect r="26865"/>
          <a:stretch/>
        </p:blipFill>
        <p:spPr>
          <a:xfrm>
            <a:off x="5714999" y="2743200"/>
            <a:ext cx="2133601" cy="914400"/>
          </a:xfrm>
          <a:prstGeom prst="rect">
            <a:avLst/>
          </a:prstGeom>
        </p:spPr>
      </p:pic>
    </p:spTree>
    <p:extLst>
      <p:ext uri="{BB962C8B-B14F-4D97-AF65-F5344CB8AC3E}">
        <p14:creationId xmlns:p14="http://schemas.microsoft.com/office/powerpoint/2010/main" val="1129277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handling</a:t>
            </a:r>
            <a:endParaRPr lang="en-US" dirty="0"/>
          </a:p>
        </p:txBody>
      </p:sp>
      <p:sp>
        <p:nvSpPr>
          <p:cNvPr id="3" name="Text Placeholder 2"/>
          <p:cNvSpPr>
            <a:spLocks noGrp="1"/>
          </p:cNvSpPr>
          <p:nvPr>
            <p:ph type="body" sz="quarter" idx="10"/>
          </p:nvPr>
        </p:nvSpPr>
        <p:spPr>
          <a:xfrm>
            <a:off x="228600" y="2209800"/>
            <a:ext cx="8839200" cy="2362200"/>
          </a:xfrm>
        </p:spPr>
        <p:txBody>
          <a:bodyPr/>
          <a:lstStyle/>
          <a:p>
            <a:r>
              <a:rPr lang="en-US" sz="2000" dirty="0"/>
              <a:t>C# gets the appropriate amount of memory from the operating system based on the type of the variable.  </a:t>
            </a:r>
          </a:p>
          <a:p>
            <a:r>
              <a:rPr lang="en-US" sz="2000" dirty="0"/>
              <a:t>C# then associates the name you specify with that memory location.</a:t>
            </a:r>
          </a:p>
          <a:p>
            <a:r>
              <a:rPr lang="en-US" sz="2000" dirty="0"/>
              <a:t>The memory location also has an </a:t>
            </a:r>
            <a:r>
              <a:rPr lang="en-US" sz="2000" i="1" dirty="0"/>
              <a:t>“address”</a:t>
            </a:r>
            <a:r>
              <a:rPr lang="en-US" sz="2000" dirty="0"/>
              <a:t> –its actual location in RAM.  </a:t>
            </a:r>
          </a:p>
          <a:p>
            <a:r>
              <a:rPr lang="en-US" sz="2000" dirty="0"/>
              <a:t>You don’t need to worry about what the address of a variable is.  C# takes care of translating the variable name into the address the operating system expects.</a:t>
            </a:r>
            <a:r>
              <a:rPr lang="en-US" dirty="0"/>
              <a:t/>
            </a:r>
            <a:br>
              <a:rPr lang="en-US" dirty="0"/>
            </a:br>
            <a:endParaRPr lang="en-US" dirty="0"/>
          </a:p>
        </p:txBody>
      </p:sp>
      <p:pic>
        <p:nvPicPr>
          <p:cNvPr id="8" name="Picture 7"/>
          <p:cNvPicPr>
            <a:picLocks noChangeAspect="1"/>
          </p:cNvPicPr>
          <p:nvPr/>
        </p:nvPicPr>
        <p:blipFill>
          <a:blip r:embed="rId2"/>
          <a:stretch>
            <a:fillRect/>
          </a:stretch>
        </p:blipFill>
        <p:spPr>
          <a:xfrm>
            <a:off x="2667000" y="4419600"/>
            <a:ext cx="5038725" cy="2390775"/>
          </a:xfrm>
          <a:prstGeom prst="rect">
            <a:avLst/>
          </a:prstGeom>
        </p:spPr>
      </p:pic>
    </p:spTree>
    <p:extLst>
      <p:ext uri="{BB962C8B-B14F-4D97-AF65-F5344CB8AC3E}">
        <p14:creationId xmlns:p14="http://schemas.microsoft.com/office/powerpoint/2010/main" val="1004124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variables</a:t>
            </a:r>
            <a:endParaRPr lang="en-US" dirty="0"/>
          </a:p>
        </p:txBody>
      </p:sp>
      <p:sp>
        <p:nvSpPr>
          <p:cNvPr id="3" name="Text Placeholder 2"/>
          <p:cNvSpPr>
            <a:spLocks noGrp="1"/>
          </p:cNvSpPr>
          <p:nvPr>
            <p:ph type="body" sz="quarter" idx="10"/>
          </p:nvPr>
        </p:nvSpPr>
        <p:spPr>
          <a:xfrm>
            <a:off x="228600" y="2209800"/>
            <a:ext cx="6400800" cy="4419600"/>
          </a:xfrm>
        </p:spPr>
        <p:txBody>
          <a:bodyPr/>
          <a:lstStyle/>
          <a:p>
            <a:r>
              <a:rPr lang="en-US" sz="1800" dirty="0"/>
              <a:t>Variable names must start with a letter or underscore ( _ )</a:t>
            </a:r>
          </a:p>
          <a:p>
            <a:r>
              <a:rPr lang="en-US" sz="1800" dirty="0"/>
              <a:t>Additional characters must be letters, digits or underscore </a:t>
            </a:r>
            <a:br>
              <a:rPr lang="en-US" sz="1800" dirty="0"/>
            </a:br>
            <a:r>
              <a:rPr lang="en-US" sz="1800" dirty="0"/>
              <a:t>(no spaces, periods, dashes, etc.)</a:t>
            </a:r>
          </a:p>
          <a:p>
            <a:r>
              <a:rPr lang="en-US" sz="1800" dirty="0"/>
              <a:t>No </a:t>
            </a:r>
            <a:r>
              <a:rPr lang="en-US" sz="1800" i="1" dirty="0"/>
              <a:t>reserved words (aka: keywords)</a:t>
            </a:r>
            <a:endParaRPr lang="en-US" sz="1800" dirty="0"/>
          </a:p>
          <a:p>
            <a:pPr lvl="1"/>
            <a:r>
              <a:rPr lang="en-US" sz="1800" dirty="0"/>
              <a:t>Have special meaning to C#. Would confuse compiler if used as a variable name.</a:t>
            </a:r>
          </a:p>
          <a:p>
            <a:pPr lvl="1"/>
            <a:r>
              <a:rPr lang="en-US" sz="1800" dirty="0"/>
              <a:t>You’ll learn to recognize these as we go along.</a:t>
            </a:r>
          </a:p>
          <a:p>
            <a:r>
              <a:rPr lang="en-US" sz="1800" dirty="0"/>
              <a:t>Descriptive</a:t>
            </a:r>
          </a:p>
          <a:p>
            <a:pPr lvl="1"/>
            <a:r>
              <a:rPr lang="en-US" sz="1800" dirty="0"/>
              <a:t>C# does not require this, but good programming style does</a:t>
            </a:r>
          </a:p>
          <a:p>
            <a:pPr lvl="1"/>
            <a:r>
              <a:rPr lang="en-US" sz="1800" dirty="0"/>
              <a:t>Variable’s name must describe what is stored in a variable (makes code easier to read)</a:t>
            </a:r>
          </a:p>
          <a:p>
            <a:pPr lvl="1"/>
            <a:r>
              <a:rPr lang="en-US" sz="1800" dirty="0"/>
              <a:t>Descriptive, but relatively brief</a:t>
            </a:r>
          </a:p>
          <a:p>
            <a:r>
              <a:rPr lang="en-US" sz="1800" dirty="0"/>
              <a:t>Within a method, two variables cannot have the same name.</a:t>
            </a:r>
          </a:p>
        </p:txBody>
      </p:sp>
      <p:pic>
        <p:nvPicPr>
          <p:cNvPr id="4" name="Picture 3"/>
          <p:cNvPicPr>
            <a:picLocks noChangeAspect="1"/>
          </p:cNvPicPr>
          <p:nvPr/>
        </p:nvPicPr>
        <p:blipFill>
          <a:blip r:embed="rId2"/>
          <a:stretch>
            <a:fillRect/>
          </a:stretch>
        </p:blipFill>
        <p:spPr>
          <a:xfrm>
            <a:off x="6172200" y="2590800"/>
            <a:ext cx="2903657" cy="12334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5054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Code(and variable) quality</a:t>
            </a:r>
            <a:endParaRPr lang="en-US" dirty="0"/>
          </a:p>
        </p:txBody>
      </p:sp>
      <p:pic>
        <p:nvPicPr>
          <p:cNvPr id="4" name="Picture 3"/>
          <p:cNvPicPr>
            <a:picLocks noChangeAspect="1"/>
          </p:cNvPicPr>
          <p:nvPr/>
        </p:nvPicPr>
        <p:blipFill>
          <a:blip r:embed="rId2"/>
          <a:stretch>
            <a:fillRect/>
          </a:stretch>
        </p:blipFill>
        <p:spPr>
          <a:xfrm>
            <a:off x="24062" y="2286000"/>
            <a:ext cx="9119937" cy="3429000"/>
          </a:xfrm>
          <a:prstGeom prst="rect">
            <a:avLst/>
          </a:prstGeom>
        </p:spPr>
      </p:pic>
    </p:spTree>
    <p:extLst>
      <p:ext uri="{BB962C8B-B14F-4D97-AF65-F5344CB8AC3E}">
        <p14:creationId xmlns:p14="http://schemas.microsoft.com/office/powerpoint/2010/main" val="1423374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694967586"/>
              </p:ext>
            </p:extLst>
          </p:nvPr>
        </p:nvGraphicFramePr>
        <p:xfrm>
          <a:off x="1707892" y="1103313"/>
          <a:ext cx="4379912" cy="5613400"/>
        </p:xfrm>
        <a:graphic>
          <a:graphicData uri="http://schemas.openxmlformats.org/presentationml/2006/ole">
            <mc:AlternateContent xmlns:mc="http://schemas.openxmlformats.org/markup-compatibility/2006">
              <mc:Choice xmlns:v="urn:schemas-microsoft-com:vml" Requires="v">
                <p:oleObj spid="_x0000_s19457" name="Document" r:id="rId4" imgW="6096000" imgH="7823200" progId="Word.Document.12">
                  <p:embed/>
                </p:oleObj>
              </mc:Choice>
              <mc:Fallback>
                <p:oleObj name="Document" r:id="rId4" imgW="6096000" imgH="7823200" progId="Word.Document.12">
                  <p:embed/>
                  <p:pic>
                    <p:nvPicPr>
                      <p:cNvPr id="4" name="Object 3"/>
                      <p:cNvPicPr/>
                      <p:nvPr/>
                    </p:nvPicPr>
                    <p:blipFill>
                      <a:blip r:embed="rId5"/>
                      <a:stretch>
                        <a:fillRect/>
                      </a:stretch>
                    </p:blipFill>
                    <p:spPr>
                      <a:xfrm>
                        <a:off x="1707892" y="1103313"/>
                        <a:ext cx="4379912" cy="5613400"/>
                      </a:xfrm>
                      <a:prstGeom prst="rect">
                        <a:avLst/>
                      </a:prstGeom>
                    </p:spPr>
                  </p:pic>
                </p:oleObj>
              </mc:Fallback>
            </mc:AlternateContent>
          </a:graphicData>
        </a:graphic>
      </p:graphicFrame>
    </p:spTree>
    <p:extLst>
      <p:ext uri="{BB962C8B-B14F-4D97-AF65-F5344CB8AC3E}">
        <p14:creationId xmlns:p14="http://schemas.microsoft.com/office/powerpoint/2010/main" val="1936913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variables</a:t>
            </a:r>
            <a:endParaRPr lang="en-US" dirty="0"/>
          </a:p>
        </p:txBody>
      </p:sp>
      <p:sp>
        <p:nvSpPr>
          <p:cNvPr id="3" name="Text Placeholder 2"/>
          <p:cNvSpPr>
            <a:spLocks noGrp="1"/>
          </p:cNvSpPr>
          <p:nvPr>
            <p:ph type="body" sz="quarter" idx="10"/>
          </p:nvPr>
        </p:nvSpPr>
        <p:spPr>
          <a:xfrm>
            <a:off x="228600" y="2209800"/>
            <a:ext cx="4800600" cy="4419600"/>
          </a:xfrm>
        </p:spPr>
        <p:txBody>
          <a:bodyPr/>
          <a:lstStyle/>
          <a:p>
            <a:r>
              <a:rPr lang="en-US" sz="2400" dirty="0"/>
              <a:t>Naming conventions</a:t>
            </a:r>
          </a:p>
          <a:p>
            <a:pPr lvl="1"/>
            <a:r>
              <a:rPr lang="en-US" sz="2200" dirty="0" smtClean="0"/>
              <a:t>Every </a:t>
            </a:r>
            <a:r>
              <a:rPr lang="en-US" sz="2200" dirty="0"/>
              <a:t>organization develops its own</a:t>
            </a:r>
          </a:p>
          <a:p>
            <a:pPr lvl="1"/>
            <a:r>
              <a:rPr lang="en-US" sz="2200" dirty="0"/>
              <a:t>Our standard:</a:t>
            </a:r>
          </a:p>
          <a:p>
            <a:pPr lvl="2"/>
            <a:r>
              <a:rPr lang="en-US" i="1" dirty="0" smtClean="0"/>
              <a:t>Camel Case</a:t>
            </a:r>
            <a:r>
              <a:rPr lang="en-US" dirty="0" smtClean="0"/>
              <a:t> notation</a:t>
            </a:r>
            <a:r>
              <a:rPr lang="en-US" dirty="0"/>
              <a:t>: </a:t>
            </a:r>
          </a:p>
          <a:p>
            <a:pPr lvl="3"/>
            <a:r>
              <a:rPr lang="en-US" sz="1600" dirty="0"/>
              <a:t>First word in variable name is lowercase</a:t>
            </a:r>
          </a:p>
          <a:p>
            <a:pPr lvl="3"/>
            <a:r>
              <a:rPr lang="en-US" sz="1600" dirty="0"/>
              <a:t>If there are more words in the variable name, all subsequent words start with a capital letter.</a:t>
            </a:r>
          </a:p>
          <a:p>
            <a:pPr lvl="3"/>
            <a:r>
              <a:rPr lang="en-US" sz="1600" dirty="0"/>
              <a:t>Ex:   </a:t>
            </a:r>
            <a:r>
              <a:rPr lang="en-US" sz="1600" dirty="0" err="1"/>
              <a:t>variableName</a:t>
            </a:r>
            <a:r>
              <a:rPr lang="en-US" sz="1600" dirty="0"/>
              <a:t/>
            </a:r>
            <a:br>
              <a:rPr lang="en-US" sz="1600" dirty="0"/>
            </a:br>
            <a:r>
              <a:rPr lang="en-US" sz="1600" dirty="0"/>
              <a:t>         </a:t>
            </a:r>
            <a:r>
              <a:rPr lang="en-US" sz="1600" dirty="0" err="1" smtClean="0"/>
              <a:t>longerVariableName</a:t>
            </a:r>
            <a:endParaRPr lang="en-US" sz="1600" dirty="0"/>
          </a:p>
        </p:txBody>
      </p:sp>
      <p:pic>
        <p:nvPicPr>
          <p:cNvPr id="4" name="Picture 3"/>
          <p:cNvPicPr>
            <a:picLocks noChangeAspect="1"/>
          </p:cNvPicPr>
          <p:nvPr/>
        </p:nvPicPr>
        <p:blipFill>
          <a:blip r:embed="rId2"/>
          <a:stretch>
            <a:fillRect/>
          </a:stretch>
        </p:blipFill>
        <p:spPr>
          <a:xfrm>
            <a:off x="5181600" y="2895600"/>
            <a:ext cx="3805387" cy="3143250"/>
          </a:xfrm>
          <a:prstGeom prst="rect">
            <a:avLst/>
          </a:prstGeom>
        </p:spPr>
      </p:pic>
    </p:spTree>
    <p:extLst>
      <p:ext uri="{BB962C8B-B14F-4D97-AF65-F5344CB8AC3E}">
        <p14:creationId xmlns:p14="http://schemas.microsoft.com/office/powerpoint/2010/main" val="2358608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good/bad?</a:t>
            </a:r>
            <a:endParaRPr lang="en-US" dirty="0"/>
          </a:p>
        </p:txBody>
      </p:sp>
      <p:sp>
        <p:nvSpPr>
          <p:cNvPr id="3" name="Text Placeholder 2"/>
          <p:cNvSpPr>
            <a:spLocks noGrp="1"/>
          </p:cNvSpPr>
          <p:nvPr>
            <p:ph type="body" sz="quarter" idx="10"/>
          </p:nvPr>
        </p:nvSpPr>
        <p:spPr/>
        <p:txBody>
          <a:bodyPr/>
          <a:lstStyle/>
          <a:p>
            <a:r>
              <a:rPr lang="en-US" sz="2400" dirty="0" err="1" smtClean="0"/>
              <a:t>ccn</a:t>
            </a:r>
            <a:endParaRPr lang="en-US" sz="2400" dirty="0" smtClean="0"/>
          </a:p>
          <a:p>
            <a:r>
              <a:rPr lang="en-US" sz="2400" dirty="0" smtClean="0"/>
              <a:t>_</a:t>
            </a:r>
            <a:r>
              <a:rPr lang="en-US" sz="2400" dirty="0" err="1" smtClean="0"/>
              <a:t>openEnrollmentStart</a:t>
            </a:r>
            <a:endParaRPr lang="en-US" sz="2400" dirty="0" smtClean="0"/>
          </a:p>
          <a:p>
            <a:r>
              <a:rPr lang="en-US" sz="2400" dirty="0" smtClean="0"/>
              <a:t>a1</a:t>
            </a:r>
          </a:p>
          <a:p>
            <a:r>
              <a:rPr lang="en-US" sz="2400" dirty="0" smtClean="0"/>
              <a:t>#</a:t>
            </a:r>
            <a:r>
              <a:rPr lang="en-US" sz="2400" dirty="0" err="1" smtClean="0"/>
              <a:t>sick_leave_accrual_rate_for_members</a:t>
            </a:r>
            <a:endParaRPr lang="en-US" sz="2400" dirty="0" smtClean="0"/>
          </a:p>
          <a:p>
            <a:r>
              <a:rPr lang="en-US" sz="2400" dirty="0" smtClean="0"/>
              <a:t>$string</a:t>
            </a:r>
          </a:p>
          <a:p>
            <a:r>
              <a:rPr lang="en-US" sz="2400" dirty="0" smtClean="0"/>
              <a:t>one</a:t>
            </a:r>
          </a:p>
          <a:p>
            <a:r>
              <a:rPr lang="en-US" sz="2400" dirty="0" smtClean="0"/>
              <a:t>Age-1</a:t>
            </a:r>
          </a:p>
          <a:p>
            <a:r>
              <a:rPr lang="en-US" sz="2400" dirty="0" err="1" smtClean="0"/>
              <a:t>Xxxx</a:t>
            </a:r>
            <a:endParaRPr lang="en-US" sz="2400" dirty="0" smtClean="0"/>
          </a:p>
          <a:p>
            <a:r>
              <a:rPr lang="en-US" sz="2400" dirty="0" err="1" smtClean="0"/>
              <a:t>deptSubtotalOvertimeHours</a:t>
            </a:r>
            <a:endParaRPr lang="en-US" sz="2400" dirty="0" smtClean="0"/>
          </a:p>
          <a:p>
            <a:r>
              <a:rPr lang="en-US" sz="2400" dirty="0" smtClean="0"/>
              <a:t>deptSubtotalOvertimeHours2</a:t>
            </a:r>
          </a:p>
          <a:p>
            <a:endParaRPr lang="en-US" dirty="0" smtClean="0"/>
          </a:p>
          <a:p>
            <a:endParaRPr lang="en-US" dirty="0"/>
          </a:p>
        </p:txBody>
      </p:sp>
    </p:spTree>
    <p:extLst>
      <p:ext uri="{BB962C8B-B14F-4D97-AF65-F5344CB8AC3E}">
        <p14:creationId xmlns:p14="http://schemas.microsoft.com/office/powerpoint/2010/main" val="2026382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194238"/>
            <a:ext cx="9144000" cy="5663762"/>
          </a:xfrm>
          <a:prstGeom prst="rect">
            <a:avLst/>
          </a:prstGeom>
        </p:spPr>
      </p:pic>
    </p:spTree>
    <p:extLst>
      <p:ext uri="{BB962C8B-B14F-4D97-AF65-F5344CB8AC3E}">
        <p14:creationId xmlns:p14="http://schemas.microsoft.com/office/powerpoint/2010/main" val="2060924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variables</a:t>
            </a:r>
            <a:endParaRPr lang="en-US" dirty="0"/>
          </a:p>
        </p:txBody>
      </p:sp>
      <p:sp>
        <p:nvSpPr>
          <p:cNvPr id="3" name="Text Placeholder 2"/>
          <p:cNvSpPr>
            <a:spLocks noGrp="1"/>
          </p:cNvSpPr>
          <p:nvPr>
            <p:ph type="body" sz="quarter" idx="10"/>
          </p:nvPr>
        </p:nvSpPr>
        <p:spPr>
          <a:xfrm>
            <a:off x="228600" y="2209800"/>
            <a:ext cx="5562600" cy="4419600"/>
          </a:xfrm>
        </p:spPr>
        <p:txBody>
          <a:bodyPr/>
          <a:lstStyle/>
          <a:p>
            <a:r>
              <a:rPr lang="en-US" sz="2400" dirty="0" smtClean="0"/>
              <a:t>Also used-- </a:t>
            </a:r>
            <a:r>
              <a:rPr lang="en-US" sz="2400" i="1" dirty="0" smtClean="0"/>
              <a:t>Hungarian Notation</a:t>
            </a:r>
            <a:r>
              <a:rPr lang="en-US" sz="2400" dirty="0" smtClean="0"/>
              <a:t>, which is similar to </a:t>
            </a:r>
            <a:r>
              <a:rPr lang="en-US" sz="2400" i="1" dirty="0" smtClean="0"/>
              <a:t>camel-case </a:t>
            </a:r>
            <a:r>
              <a:rPr lang="en-US" sz="2400" dirty="0" smtClean="0"/>
              <a:t>but also includes a prefix for each variable that designates its type.</a:t>
            </a:r>
          </a:p>
          <a:p>
            <a:pPr lvl="1"/>
            <a:r>
              <a:rPr lang="en-US" sz="2400" dirty="0" err="1" smtClean="0"/>
              <a:t>.Net</a:t>
            </a:r>
            <a:r>
              <a:rPr lang="en-US" sz="2400" dirty="0" smtClean="0"/>
              <a:t> does not use this system</a:t>
            </a:r>
          </a:p>
          <a:p>
            <a:pPr lvl="1"/>
            <a:r>
              <a:rPr lang="en-US" sz="2400" dirty="0" smtClean="0"/>
              <a:t>Some </a:t>
            </a:r>
            <a:r>
              <a:rPr lang="en-US" sz="2400" i="1" dirty="0" smtClean="0"/>
              <a:t>shops</a:t>
            </a:r>
            <a:r>
              <a:rPr lang="en-US" sz="2400" dirty="0" smtClean="0"/>
              <a:t> use a single letter prefix; others use a 3-letter prefix.</a:t>
            </a:r>
          </a:p>
          <a:p>
            <a:pPr lvl="1"/>
            <a:r>
              <a:rPr lang="en-US" sz="2400" dirty="0" smtClean="0"/>
              <a:t>Ex:  </a:t>
            </a:r>
            <a:r>
              <a:rPr lang="en-US" sz="2400" dirty="0" err="1" smtClean="0"/>
              <a:t>iAge</a:t>
            </a:r>
            <a:r>
              <a:rPr lang="en-US" sz="2400" dirty="0" smtClean="0"/>
              <a:t>     </a:t>
            </a:r>
            <a:r>
              <a:rPr lang="en-US" sz="2400" dirty="0" err="1" smtClean="0"/>
              <a:t>dSalary</a:t>
            </a:r>
            <a:r>
              <a:rPr lang="en-US" sz="2400" dirty="0" smtClean="0"/>
              <a:t>    </a:t>
            </a:r>
            <a:r>
              <a:rPr lang="en-US" sz="2400" dirty="0" err="1" smtClean="0"/>
              <a:t>sFirstName</a:t>
            </a:r>
            <a:r>
              <a:rPr lang="en-US" sz="2400" dirty="0" smtClean="0"/>
              <a:t/>
            </a:r>
            <a:br>
              <a:rPr lang="en-US" sz="2400" dirty="0" smtClean="0"/>
            </a:br>
            <a:r>
              <a:rPr lang="en-US" sz="2400" dirty="0" smtClean="0"/>
              <a:t>       </a:t>
            </a:r>
            <a:r>
              <a:rPr lang="en-US" sz="2400" dirty="0" err="1" smtClean="0"/>
              <a:t>intAge</a:t>
            </a:r>
            <a:r>
              <a:rPr lang="en-US" sz="2400" dirty="0" smtClean="0"/>
              <a:t>  </a:t>
            </a:r>
            <a:r>
              <a:rPr lang="en-US" sz="2400" dirty="0" err="1" smtClean="0"/>
              <a:t>dblSalary</a:t>
            </a:r>
            <a:r>
              <a:rPr lang="en-US" sz="2400" dirty="0" smtClean="0"/>
              <a:t> </a:t>
            </a:r>
            <a:r>
              <a:rPr lang="en-US" sz="2400" dirty="0" err="1" smtClean="0"/>
              <a:t>strFirstName</a:t>
            </a:r>
            <a:endParaRPr lang="en-US" sz="2400" dirty="0" smtClean="0"/>
          </a:p>
          <a:p>
            <a:endParaRPr lang="en-US" dirty="0"/>
          </a:p>
        </p:txBody>
      </p:sp>
    </p:spTree>
    <p:extLst>
      <p:ext uri="{BB962C8B-B14F-4D97-AF65-F5344CB8AC3E}">
        <p14:creationId xmlns:p14="http://schemas.microsoft.com/office/powerpoint/2010/main" val="180596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types (common)</a:t>
            </a:r>
            <a:endParaRPr lang="en-US" dirty="0"/>
          </a:p>
        </p:txBody>
      </p:sp>
      <p:sp>
        <p:nvSpPr>
          <p:cNvPr id="3" name="Text Placeholder 2"/>
          <p:cNvSpPr>
            <a:spLocks noGrp="1"/>
          </p:cNvSpPr>
          <p:nvPr>
            <p:ph type="body" sz="quarter" idx="10"/>
          </p:nvPr>
        </p:nvSpPr>
        <p:spPr/>
        <p:txBody>
          <a:bodyPr/>
          <a:lstStyle/>
          <a:p>
            <a:r>
              <a:rPr lang="en-US" sz="2200" dirty="0"/>
              <a:t>Variable types let C# know what type of data you plan to store in the variable.</a:t>
            </a:r>
          </a:p>
          <a:p>
            <a:r>
              <a:rPr lang="en-US" sz="2200" dirty="0"/>
              <a:t>Each variable can only store one type of data.</a:t>
            </a:r>
          </a:p>
          <a:p>
            <a:endParaRPr lang="en-US" sz="2000" dirty="0"/>
          </a:p>
          <a:p>
            <a:pPr marL="0" indent="0">
              <a:buNone/>
            </a:pPr>
            <a:r>
              <a:rPr lang="en-US" sz="2000" dirty="0"/>
              <a:t>	</a:t>
            </a:r>
            <a:r>
              <a:rPr lang="en-US" sz="2000" b="1" u="sng" dirty="0"/>
              <a:t>Type</a:t>
            </a:r>
            <a:r>
              <a:rPr lang="en-US" sz="2000" b="1" dirty="0"/>
              <a:t>	</a:t>
            </a:r>
            <a:r>
              <a:rPr lang="en-US" sz="2000" b="1" u="sng" dirty="0"/>
              <a:t>Size</a:t>
            </a:r>
            <a:r>
              <a:rPr lang="en-US" sz="2000" b="1" dirty="0"/>
              <a:t>	</a:t>
            </a:r>
            <a:r>
              <a:rPr lang="en-US" sz="2000" b="1" u="sng" dirty="0"/>
              <a:t>Comments</a:t>
            </a:r>
            <a:endParaRPr lang="en-US" sz="2000" dirty="0"/>
          </a:p>
          <a:p>
            <a:pPr marL="0" indent="0">
              <a:buNone/>
            </a:pPr>
            <a:r>
              <a:rPr lang="en-US" sz="2000" dirty="0"/>
              <a:t>	byte	1 byte	Whole number, 0-255</a:t>
            </a:r>
          </a:p>
          <a:p>
            <a:pPr marL="0" indent="0">
              <a:buNone/>
            </a:pPr>
            <a:r>
              <a:rPr lang="en-US" sz="2000" dirty="0"/>
              <a:t>	short	2 bytes	Whole number, ± 32,767</a:t>
            </a:r>
          </a:p>
          <a:p>
            <a:pPr marL="0" indent="0">
              <a:buNone/>
            </a:pPr>
            <a:r>
              <a:rPr lang="en-US" sz="2000" dirty="0"/>
              <a:t>	</a:t>
            </a:r>
            <a:r>
              <a:rPr lang="en-US" sz="1800" dirty="0" err="1" smtClean="0"/>
              <a:t>int</a:t>
            </a:r>
            <a:r>
              <a:rPr lang="en-US" sz="2000" dirty="0"/>
              <a:t>	4 bytes	Whole number, ± 2 billion</a:t>
            </a:r>
            <a:br>
              <a:rPr lang="en-US" sz="2000" dirty="0"/>
            </a:br>
            <a:r>
              <a:rPr lang="en-US" sz="2000" dirty="0"/>
              <a:t>	long	8 bytes	Whole number, ± 9 billion</a:t>
            </a:r>
          </a:p>
          <a:p>
            <a:pPr marL="0" indent="0">
              <a:buNone/>
            </a:pPr>
            <a:endParaRPr lang="en-US" sz="2000" dirty="0"/>
          </a:p>
          <a:p>
            <a:pPr marL="0" indent="0">
              <a:buNone/>
            </a:pPr>
            <a:r>
              <a:rPr lang="en-US" sz="2000" dirty="0" smtClean="0"/>
              <a:t>Comprehensive listing of data types:</a:t>
            </a:r>
          </a:p>
          <a:p>
            <a:pPr marL="0" indent="0">
              <a:buNone/>
            </a:pPr>
            <a:r>
              <a:rPr lang="en-US" sz="2000" dirty="0">
                <a:hlinkClick r:id="rId2"/>
              </a:rPr>
              <a:t>http://</a:t>
            </a:r>
            <a:r>
              <a:rPr lang="en-US" sz="2000" dirty="0" smtClean="0">
                <a:hlinkClick r:id="rId2"/>
              </a:rPr>
              <a:t>www.tutorialspoint.com/csharp/csharp_data_types.htm</a:t>
            </a:r>
            <a:endParaRPr lang="en-US" sz="2000"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839964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types, part 2</a:t>
            </a:r>
            <a:endParaRPr lang="en-US" dirty="0"/>
          </a:p>
        </p:txBody>
      </p:sp>
      <p:sp>
        <p:nvSpPr>
          <p:cNvPr id="3" name="Text Placeholder 2"/>
          <p:cNvSpPr>
            <a:spLocks noGrp="1"/>
          </p:cNvSpPr>
          <p:nvPr>
            <p:ph type="body" sz="quarter" idx="10"/>
          </p:nvPr>
        </p:nvSpPr>
        <p:spPr/>
        <p:txBody>
          <a:bodyPr/>
          <a:lstStyle/>
          <a:p>
            <a:r>
              <a:rPr lang="en-US" sz="2400" dirty="0" smtClean="0"/>
              <a:t>Float- 32 bit precision.  A number with decimals</a:t>
            </a:r>
            <a:endParaRPr lang="en-US" sz="2400" dirty="0"/>
          </a:p>
          <a:p>
            <a:r>
              <a:rPr lang="en-US" sz="2400" dirty="0" smtClean="0"/>
              <a:t>Double – 64 bit precise decimal Number </a:t>
            </a:r>
            <a:r>
              <a:rPr lang="en-US" sz="2400" dirty="0"/>
              <a:t>with decimals, larger </a:t>
            </a:r>
            <a:r>
              <a:rPr lang="en-US" sz="2400" dirty="0" smtClean="0"/>
              <a:t>numbers</a:t>
            </a:r>
          </a:p>
          <a:p>
            <a:r>
              <a:rPr lang="en-US" sz="2400" dirty="0" smtClean="0"/>
              <a:t>Decimal – 128 bit precision. Use for number with decimal, currency</a:t>
            </a:r>
          </a:p>
          <a:p>
            <a:r>
              <a:rPr lang="en-US" sz="2400" dirty="0" smtClean="0"/>
              <a:t>Char-16 bits.  Single Unicode character</a:t>
            </a:r>
            <a:endParaRPr lang="en-US" sz="2400" dirty="0"/>
          </a:p>
          <a:p>
            <a:r>
              <a:rPr lang="en-US" sz="2000" dirty="0" smtClean="0"/>
              <a:t>String- </a:t>
            </a:r>
            <a:r>
              <a:rPr lang="en-US" sz="2400" dirty="0" smtClean="0"/>
              <a:t>varies in size.  Many </a:t>
            </a:r>
            <a:r>
              <a:rPr lang="en-US" sz="2400" dirty="0"/>
              <a:t>characters (up to 2 </a:t>
            </a:r>
            <a:r>
              <a:rPr lang="en-US" sz="2400" dirty="0" smtClean="0"/>
              <a:t>billion)</a:t>
            </a:r>
            <a:endParaRPr lang="en-US" sz="2400" dirty="0"/>
          </a:p>
          <a:p>
            <a:r>
              <a:rPr lang="en-US" sz="2400" dirty="0" err="1" smtClean="0"/>
              <a:t>Bool</a:t>
            </a:r>
            <a:r>
              <a:rPr lang="en-US" sz="2400" dirty="0" smtClean="0"/>
              <a:t>- Boolean (true or false)</a:t>
            </a:r>
            <a:endParaRPr lang="en-US" sz="2400" dirty="0"/>
          </a:p>
          <a:p>
            <a:r>
              <a:rPr lang="en-US" sz="2400" dirty="0" err="1" smtClean="0"/>
              <a:t>DateTime</a:t>
            </a:r>
            <a:r>
              <a:rPr lang="en-US" sz="2400" dirty="0" smtClean="0"/>
              <a:t>- built in class. </a:t>
            </a:r>
            <a:endParaRPr lang="en-US" sz="4000" dirty="0"/>
          </a:p>
        </p:txBody>
      </p:sp>
    </p:spTree>
    <p:extLst>
      <p:ext uri="{BB962C8B-B14F-4D97-AF65-F5344CB8AC3E}">
        <p14:creationId xmlns:p14="http://schemas.microsoft.com/office/powerpoint/2010/main" val="1948179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Declaring default variables</a:t>
            </a:r>
            <a:endParaRPr lang="en-US" sz="3600" dirty="0"/>
          </a:p>
        </p:txBody>
      </p:sp>
      <p:sp>
        <p:nvSpPr>
          <p:cNvPr id="3" name="Text Placeholder 2"/>
          <p:cNvSpPr>
            <a:spLocks noGrp="1"/>
          </p:cNvSpPr>
          <p:nvPr>
            <p:ph type="body" sz="quarter" idx="10"/>
          </p:nvPr>
        </p:nvSpPr>
        <p:spPr/>
        <p:txBody>
          <a:bodyPr/>
          <a:lstStyle/>
          <a:p>
            <a:r>
              <a:rPr lang="en-US" sz="2000" dirty="0" smtClean="0"/>
              <a:t>As mentioned above, when you declare a variable, you must provide three pieces of information:</a:t>
            </a:r>
          </a:p>
          <a:p>
            <a:pPr lvl="1"/>
            <a:r>
              <a:rPr lang="en-US" sz="2000" dirty="0" smtClean="0"/>
              <a:t>the variable’s scope (discussed below),</a:t>
            </a:r>
          </a:p>
          <a:p>
            <a:pPr lvl="1"/>
            <a:r>
              <a:rPr lang="en-US" sz="2000" dirty="0" smtClean="0"/>
              <a:t>the variable’s type, and</a:t>
            </a:r>
          </a:p>
          <a:p>
            <a:pPr lvl="1"/>
            <a:r>
              <a:rPr lang="en-US" sz="2000" dirty="0" smtClean="0"/>
              <a:t>the variable’s name</a:t>
            </a:r>
          </a:p>
          <a:p>
            <a:r>
              <a:rPr lang="en-US" sz="2000" dirty="0" smtClean="0"/>
              <a:t>If you wish, you can also provide an initial value for the variable.</a:t>
            </a:r>
          </a:p>
          <a:p>
            <a:r>
              <a:rPr lang="en-US" sz="2000" dirty="0" smtClean="0"/>
              <a:t>Our programming standards also dictate that each variable be more thoroughly described using a comment</a:t>
            </a:r>
            <a:br>
              <a:rPr lang="en-US" sz="2000" dirty="0" smtClean="0"/>
            </a:br>
            <a:r>
              <a:rPr lang="en-US" sz="1800" i="1" dirty="0" smtClean="0"/>
              <a:t>type</a:t>
            </a:r>
            <a:r>
              <a:rPr lang="en-US" sz="1800" dirty="0" smtClean="0"/>
              <a:t> </a:t>
            </a:r>
            <a:r>
              <a:rPr lang="en-US" sz="1800" i="1" dirty="0" smtClean="0"/>
              <a:t>name</a:t>
            </a:r>
            <a:r>
              <a:rPr lang="en-US" sz="1800" dirty="0" smtClean="0"/>
              <a:t> [ = </a:t>
            </a:r>
            <a:r>
              <a:rPr lang="en-US" sz="1800" i="1" dirty="0" err="1" smtClean="0"/>
              <a:t>initvalue</a:t>
            </a:r>
            <a:r>
              <a:rPr lang="en-US" sz="1800" dirty="0" smtClean="0"/>
              <a:t> ] ; 		//</a:t>
            </a:r>
            <a:r>
              <a:rPr lang="en-US" sz="1800" i="1" dirty="0" smtClean="0"/>
              <a:t>Description here</a:t>
            </a:r>
            <a:endParaRPr lang="en-US" sz="1800" dirty="0" smtClean="0"/>
          </a:p>
          <a:p>
            <a:r>
              <a:rPr lang="en-US" sz="2000" dirty="0" smtClean="0"/>
              <a:t> </a:t>
            </a:r>
            <a:r>
              <a:rPr lang="en-US" sz="2000" dirty="0"/>
              <a:t>[  ]  designate optional information</a:t>
            </a:r>
            <a:r>
              <a:rPr lang="en-US" sz="2400" dirty="0"/>
              <a:t/>
            </a:r>
            <a:br>
              <a:rPr lang="en-US" sz="2400" dirty="0"/>
            </a:br>
            <a:endParaRPr lang="en-US" sz="2400" dirty="0"/>
          </a:p>
        </p:txBody>
      </p:sp>
      <p:pic>
        <p:nvPicPr>
          <p:cNvPr id="4" name="Picture 3"/>
          <p:cNvPicPr>
            <a:picLocks noChangeAspect="1"/>
          </p:cNvPicPr>
          <p:nvPr/>
        </p:nvPicPr>
        <p:blipFill>
          <a:blip r:embed="rId3"/>
          <a:stretch>
            <a:fillRect/>
          </a:stretch>
        </p:blipFill>
        <p:spPr>
          <a:xfrm>
            <a:off x="914400" y="5943600"/>
            <a:ext cx="6777789" cy="914400"/>
          </a:xfrm>
          <a:prstGeom prst="rect">
            <a:avLst/>
          </a:prstGeom>
        </p:spPr>
      </p:pic>
    </p:spTree>
    <p:extLst>
      <p:ext uri="{BB962C8B-B14F-4D97-AF65-F5344CB8AC3E}">
        <p14:creationId xmlns:p14="http://schemas.microsoft.com/office/powerpoint/2010/main" val="1858737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initializing variables</a:t>
            </a:r>
            <a:endParaRPr lang="en-US" dirty="0"/>
          </a:p>
        </p:txBody>
      </p:sp>
      <p:sp>
        <p:nvSpPr>
          <p:cNvPr id="3" name="Text Placeholder 2"/>
          <p:cNvSpPr>
            <a:spLocks noGrp="1"/>
          </p:cNvSpPr>
          <p:nvPr>
            <p:ph type="body" sz="quarter" idx="10"/>
          </p:nvPr>
        </p:nvSpPr>
        <p:spPr>
          <a:xfrm>
            <a:off x="228600" y="2209800"/>
            <a:ext cx="6553200" cy="4419600"/>
          </a:xfrm>
        </p:spPr>
        <p:txBody>
          <a:bodyPr anchor="t"/>
          <a:lstStyle/>
          <a:p>
            <a:r>
              <a:rPr lang="en-US" sz="1900" dirty="0" smtClean="0">
                <a:latin typeface="Arial" charset="0"/>
              </a:rPr>
              <a:t>C</a:t>
            </a:r>
            <a:r>
              <a:rPr lang="en-US" sz="1900" dirty="0">
                <a:latin typeface="Arial" charset="0"/>
              </a:rPr>
              <a:t># does not initialize its variables. You must initialize all</a:t>
            </a:r>
            <a:br>
              <a:rPr lang="en-US" sz="1900" dirty="0">
                <a:latin typeface="Arial" charset="0"/>
              </a:rPr>
            </a:br>
            <a:r>
              <a:rPr lang="en-US" sz="1900" dirty="0">
                <a:latin typeface="Arial" charset="0"/>
              </a:rPr>
              <a:t>variables before you try to use them on the right side of</a:t>
            </a:r>
            <a:br>
              <a:rPr lang="en-US" sz="1900" dirty="0">
                <a:latin typeface="Arial" charset="0"/>
              </a:rPr>
            </a:br>
            <a:r>
              <a:rPr lang="en-US" sz="1900" dirty="0">
                <a:latin typeface="Arial" charset="0"/>
              </a:rPr>
              <a:t>an equation</a:t>
            </a:r>
            <a:r>
              <a:rPr lang="en-US" sz="1900" dirty="0" smtClean="0">
                <a:latin typeface="Arial" charset="0"/>
              </a:rPr>
              <a:t>.</a:t>
            </a:r>
          </a:p>
          <a:p>
            <a:pPr lvl="1"/>
            <a:r>
              <a:rPr lang="en-US" sz="1900" dirty="0" smtClean="0">
                <a:latin typeface="Arial" charset="0"/>
              </a:rPr>
              <a:t>If </a:t>
            </a:r>
            <a:r>
              <a:rPr lang="en-US" sz="1900" dirty="0">
                <a:latin typeface="Arial" charset="0"/>
              </a:rPr>
              <a:t>you don’t, C# marks them as errors (</a:t>
            </a:r>
            <a:r>
              <a:rPr lang="en-US" sz="1900" dirty="0" smtClean="0">
                <a:latin typeface="Arial" charset="0"/>
              </a:rPr>
              <a:t>uninitialized)</a:t>
            </a:r>
          </a:p>
          <a:p>
            <a:pPr lvl="1"/>
            <a:r>
              <a:rPr lang="en-US" sz="1900" dirty="0" smtClean="0">
                <a:latin typeface="Arial" charset="0"/>
              </a:rPr>
              <a:t>Initialize </a:t>
            </a:r>
            <a:r>
              <a:rPr lang="en-US" sz="1900" dirty="0">
                <a:latin typeface="Arial" charset="0"/>
              </a:rPr>
              <a:t>variables either as you declare them (see </a:t>
            </a:r>
            <a:r>
              <a:rPr lang="en-US" sz="1900" dirty="0" smtClean="0">
                <a:latin typeface="Arial" charset="0"/>
              </a:rPr>
              <a:t>above) or </a:t>
            </a:r>
            <a:r>
              <a:rPr lang="en-US" sz="1900" dirty="0">
                <a:latin typeface="Arial" charset="0"/>
              </a:rPr>
              <a:t>later in the code, but before the variable appears on </a:t>
            </a:r>
            <a:r>
              <a:rPr lang="en-US" sz="1900" dirty="0" smtClean="0">
                <a:latin typeface="Arial" charset="0"/>
              </a:rPr>
              <a:t>the right </a:t>
            </a:r>
            <a:r>
              <a:rPr lang="en-US" sz="1900" dirty="0">
                <a:latin typeface="Arial" charset="0"/>
              </a:rPr>
              <a:t>side of the equal sign</a:t>
            </a:r>
            <a:r>
              <a:rPr lang="en-US" sz="1900" dirty="0" smtClean="0">
                <a:latin typeface="Arial" charset="0"/>
              </a:rPr>
              <a:t>.</a:t>
            </a:r>
          </a:p>
          <a:p>
            <a:pPr lvl="1"/>
            <a:r>
              <a:rPr lang="en-US" sz="1900" dirty="0" smtClean="0">
                <a:latin typeface="Arial" charset="0"/>
              </a:rPr>
              <a:t>When </a:t>
            </a:r>
            <a:r>
              <a:rPr lang="en-US" sz="1900" dirty="0">
                <a:latin typeface="Arial" charset="0"/>
              </a:rPr>
              <a:t>declaring variables, you can initialize them if</a:t>
            </a:r>
            <a:br>
              <a:rPr lang="en-US" sz="1900" dirty="0">
                <a:latin typeface="Arial" charset="0"/>
              </a:rPr>
            </a:br>
            <a:r>
              <a:rPr lang="en-US" sz="1900" dirty="0">
                <a:latin typeface="Arial" charset="0"/>
              </a:rPr>
              <a:t>necessary. Generally, programmers do not explicitly</a:t>
            </a:r>
            <a:br>
              <a:rPr lang="en-US" sz="1900" dirty="0">
                <a:latin typeface="Arial" charset="0"/>
              </a:rPr>
            </a:br>
            <a:r>
              <a:rPr lang="en-US" sz="1900" dirty="0">
                <a:latin typeface="Arial" charset="0"/>
              </a:rPr>
              <a:t>initialize variables when they are </a:t>
            </a:r>
            <a:r>
              <a:rPr lang="en-US" sz="1900" dirty="0" smtClean="0">
                <a:latin typeface="Arial" charset="0"/>
              </a:rPr>
              <a:t>declared.</a:t>
            </a:r>
          </a:p>
          <a:p>
            <a:pPr lvl="1"/>
            <a:r>
              <a:rPr lang="en-US" sz="1900" dirty="0" smtClean="0">
                <a:latin typeface="Arial" charset="0"/>
              </a:rPr>
              <a:t>The </a:t>
            </a:r>
            <a:r>
              <a:rPr lang="en-US" sz="1900" dirty="0">
                <a:latin typeface="Arial" charset="0"/>
              </a:rPr>
              <a:t>exception to this is string variables. It IS </a:t>
            </a:r>
            <a:r>
              <a:rPr lang="en-US" sz="1900" dirty="0" smtClean="0">
                <a:latin typeface="Arial" charset="0"/>
              </a:rPr>
              <a:t>good practice </a:t>
            </a:r>
            <a:r>
              <a:rPr lang="en-US" sz="1900" dirty="0">
                <a:latin typeface="Arial" charset="0"/>
              </a:rPr>
              <a:t>to initialize strings to the empty string ( "") </a:t>
            </a:r>
            <a:r>
              <a:rPr lang="en-US" dirty="0"/>
              <a:t/>
            </a:r>
            <a:br>
              <a:rPr lang="en-US" dirty="0"/>
            </a:br>
            <a:endParaRPr lang="en-US" dirty="0">
              <a:latin typeface="Arial" charset="0"/>
            </a:endParaRPr>
          </a:p>
        </p:txBody>
      </p:sp>
      <p:pic>
        <p:nvPicPr>
          <p:cNvPr id="4" name="Picture 3"/>
          <p:cNvPicPr>
            <a:picLocks noChangeAspect="1"/>
          </p:cNvPicPr>
          <p:nvPr/>
        </p:nvPicPr>
        <p:blipFill>
          <a:blip r:embed="rId3"/>
          <a:stretch>
            <a:fillRect/>
          </a:stretch>
        </p:blipFill>
        <p:spPr>
          <a:xfrm>
            <a:off x="6781800" y="2743200"/>
            <a:ext cx="2336800" cy="914400"/>
          </a:xfrm>
          <a:prstGeom prst="rect">
            <a:avLst/>
          </a:prstGeom>
        </p:spPr>
      </p:pic>
      <p:pic>
        <p:nvPicPr>
          <p:cNvPr id="5" name="Picture 4"/>
          <p:cNvPicPr>
            <a:picLocks noChangeAspect="1"/>
          </p:cNvPicPr>
          <p:nvPr/>
        </p:nvPicPr>
        <p:blipFill>
          <a:blip r:embed="rId4"/>
          <a:stretch>
            <a:fillRect/>
          </a:stretch>
        </p:blipFill>
        <p:spPr>
          <a:xfrm>
            <a:off x="6781800" y="4076700"/>
            <a:ext cx="2254250" cy="876300"/>
          </a:xfrm>
          <a:prstGeom prst="rect">
            <a:avLst/>
          </a:prstGeom>
        </p:spPr>
      </p:pic>
    </p:spTree>
    <p:extLst>
      <p:ext uri="{BB962C8B-B14F-4D97-AF65-F5344CB8AC3E}">
        <p14:creationId xmlns:p14="http://schemas.microsoft.com/office/powerpoint/2010/main" val="3509084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to variables</a:t>
            </a:r>
            <a:endParaRPr lang="en-US" dirty="0"/>
          </a:p>
        </p:txBody>
      </p:sp>
      <p:sp>
        <p:nvSpPr>
          <p:cNvPr id="3" name="Text Placeholder 2"/>
          <p:cNvSpPr>
            <a:spLocks noGrp="1"/>
          </p:cNvSpPr>
          <p:nvPr>
            <p:ph type="body" sz="quarter" idx="10"/>
          </p:nvPr>
        </p:nvSpPr>
        <p:spPr/>
        <p:txBody>
          <a:bodyPr/>
          <a:lstStyle/>
          <a:p>
            <a:r>
              <a:rPr lang="en-US" dirty="0" err="1" smtClean="0"/>
              <a:t>Int</a:t>
            </a:r>
            <a:r>
              <a:rPr lang="en-US" dirty="0" smtClean="0"/>
              <a:t> </a:t>
            </a:r>
            <a:r>
              <a:rPr lang="en-US" dirty="0" err="1" smtClean="0"/>
              <a:t>finalValue</a:t>
            </a:r>
            <a:r>
              <a:rPr lang="en-US" dirty="0" smtClean="0"/>
              <a:t> = 5;</a:t>
            </a:r>
          </a:p>
          <a:p>
            <a:r>
              <a:rPr lang="en-US" dirty="0" smtClean="0"/>
              <a:t>On the left</a:t>
            </a:r>
          </a:p>
          <a:p>
            <a:pPr lvl="1"/>
            <a:r>
              <a:rPr lang="en-US" dirty="0" smtClean="0"/>
              <a:t>The type of the variable and the variable name</a:t>
            </a:r>
          </a:p>
          <a:p>
            <a:r>
              <a:rPr lang="en-US" dirty="0" smtClean="0"/>
              <a:t>On the right</a:t>
            </a:r>
          </a:p>
          <a:p>
            <a:pPr lvl="1"/>
            <a:r>
              <a:rPr lang="en-US" dirty="0" smtClean="0"/>
              <a:t>The value you are assigning to the variable</a:t>
            </a:r>
          </a:p>
          <a:p>
            <a:r>
              <a:rPr lang="en-US" dirty="0" smtClean="0"/>
              <a:t>= vs ==</a:t>
            </a:r>
            <a:endParaRPr lang="en-US" dirty="0"/>
          </a:p>
        </p:txBody>
      </p:sp>
    </p:spTree>
    <p:extLst>
      <p:ext uri="{BB962C8B-B14F-4D97-AF65-F5344CB8AC3E}">
        <p14:creationId xmlns:p14="http://schemas.microsoft.com/office/powerpoint/2010/main" val="508528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Practice making these variables.  Include comments</a:t>
            </a:r>
            <a:endParaRPr lang="en-US" sz="3200" dirty="0"/>
          </a:p>
        </p:txBody>
      </p:sp>
      <p:sp>
        <p:nvSpPr>
          <p:cNvPr id="3" name="Text Placeholder 2"/>
          <p:cNvSpPr>
            <a:spLocks noGrp="1"/>
          </p:cNvSpPr>
          <p:nvPr>
            <p:ph type="body" sz="quarter" idx="10"/>
          </p:nvPr>
        </p:nvSpPr>
        <p:spPr/>
        <p:txBody>
          <a:bodyPr/>
          <a:lstStyle/>
          <a:p>
            <a:r>
              <a:rPr lang="en-US" sz="2800" dirty="0" err="1" smtClean="0">
                <a:solidFill>
                  <a:srgbClr val="7030A0"/>
                </a:solidFill>
              </a:rPr>
              <a:t>employeeName</a:t>
            </a:r>
            <a:r>
              <a:rPr lang="en-US" sz="2800" dirty="0" smtClean="0">
                <a:solidFill>
                  <a:srgbClr val="7030A0"/>
                </a:solidFill>
              </a:rPr>
              <a:t> – string</a:t>
            </a:r>
          </a:p>
          <a:p>
            <a:r>
              <a:rPr lang="en-US" sz="2800" dirty="0" smtClean="0">
                <a:solidFill>
                  <a:srgbClr val="7030A0"/>
                </a:solidFill>
              </a:rPr>
              <a:t>Age- integer</a:t>
            </a:r>
          </a:p>
          <a:p>
            <a:r>
              <a:rPr lang="en-US" sz="2800" dirty="0" err="1" smtClean="0">
                <a:solidFill>
                  <a:srgbClr val="7030A0"/>
                </a:solidFill>
              </a:rPr>
              <a:t>hoursWorked</a:t>
            </a:r>
            <a:r>
              <a:rPr lang="en-US" sz="2800" dirty="0" smtClean="0">
                <a:solidFill>
                  <a:srgbClr val="7030A0"/>
                </a:solidFill>
              </a:rPr>
              <a:t>- double</a:t>
            </a:r>
          </a:p>
          <a:p>
            <a:r>
              <a:rPr lang="en-US" sz="2800" dirty="0" err="1" smtClean="0">
                <a:solidFill>
                  <a:srgbClr val="7030A0"/>
                </a:solidFill>
              </a:rPr>
              <a:t>hourlyWage</a:t>
            </a:r>
            <a:r>
              <a:rPr lang="en-US" sz="2800" dirty="0" smtClean="0">
                <a:solidFill>
                  <a:srgbClr val="7030A0"/>
                </a:solidFill>
              </a:rPr>
              <a:t>- decimal</a:t>
            </a:r>
          </a:p>
          <a:p>
            <a:r>
              <a:rPr lang="en-US" sz="2800" dirty="0" err="1" smtClean="0">
                <a:solidFill>
                  <a:srgbClr val="7030A0"/>
                </a:solidFill>
              </a:rPr>
              <a:t>isMarried</a:t>
            </a:r>
            <a:r>
              <a:rPr lang="en-US" sz="2800" dirty="0" smtClean="0">
                <a:solidFill>
                  <a:srgbClr val="7030A0"/>
                </a:solidFill>
              </a:rPr>
              <a:t> – Boolean</a:t>
            </a:r>
          </a:p>
          <a:p>
            <a:endParaRPr lang="en-US" sz="2000" dirty="0" smtClean="0"/>
          </a:p>
        </p:txBody>
      </p:sp>
    </p:spTree>
    <p:extLst>
      <p:ext uri="{BB962C8B-B14F-4D97-AF65-F5344CB8AC3E}">
        <p14:creationId xmlns:p14="http://schemas.microsoft.com/office/powerpoint/2010/main" val="1633492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a:t>
            </a:r>
            <a:r>
              <a:rPr lang="en-US" dirty="0" err="1" smtClean="0"/>
              <a:t>wpf</a:t>
            </a:r>
            <a:endParaRPr lang="en-US" dirty="0"/>
          </a:p>
        </p:txBody>
      </p:sp>
      <p:sp>
        <p:nvSpPr>
          <p:cNvPr id="3" name="Text Placeholder 2"/>
          <p:cNvSpPr>
            <a:spLocks noGrp="1"/>
          </p:cNvSpPr>
          <p:nvPr>
            <p:ph type="body" sz="quarter" idx="10"/>
          </p:nvPr>
        </p:nvSpPr>
        <p:spPr/>
        <p:txBody>
          <a:bodyPr/>
          <a:lstStyle/>
          <a:p>
            <a:r>
              <a:rPr lang="en-US" dirty="0" err="1" smtClean="0"/>
              <a:t>Wpf</a:t>
            </a:r>
            <a:r>
              <a:rPr lang="en-US" dirty="0" smtClean="0"/>
              <a:t> = windows presentation foundation</a:t>
            </a:r>
          </a:p>
          <a:p>
            <a:r>
              <a:rPr lang="en-US" dirty="0" smtClean="0"/>
              <a:t>An upgrade to windows forms</a:t>
            </a:r>
          </a:p>
          <a:p>
            <a:r>
              <a:rPr lang="en-US" dirty="0" smtClean="0"/>
              <a:t>From within Visual Studio, it’s a selection under “Visual C#”</a:t>
            </a:r>
            <a:endParaRPr lang="en-US" dirty="0"/>
          </a:p>
        </p:txBody>
      </p:sp>
      <p:pic>
        <p:nvPicPr>
          <p:cNvPr id="4" name="Picture 3"/>
          <p:cNvPicPr>
            <a:picLocks noChangeAspect="1"/>
          </p:cNvPicPr>
          <p:nvPr/>
        </p:nvPicPr>
        <p:blipFill>
          <a:blip r:embed="rId3"/>
          <a:stretch>
            <a:fillRect/>
          </a:stretch>
        </p:blipFill>
        <p:spPr>
          <a:xfrm>
            <a:off x="1143000" y="4648200"/>
            <a:ext cx="6543675" cy="1809750"/>
          </a:xfrm>
          <a:prstGeom prst="rect">
            <a:avLst/>
          </a:prstGeom>
        </p:spPr>
      </p:pic>
    </p:spTree>
    <p:extLst>
      <p:ext uri="{BB962C8B-B14F-4D97-AF65-F5344CB8AC3E}">
        <p14:creationId xmlns:p14="http://schemas.microsoft.com/office/powerpoint/2010/main" val="3261487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Notes regarding variables just created</a:t>
            </a:r>
            <a:endParaRPr lang="en-US" sz="3200" dirty="0"/>
          </a:p>
        </p:txBody>
      </p:sp>
      <p:sp>
        <p:nvSpPr>
          <p:cNvPr id="3" name="Text Placeholder 2"/>
          <p:cNvSpPr>
            <a:spLocks noGrp="1"/>
          </p:cNvSpPr>
          <p:nvPr>
            <p:ph type="body" sz="quarter" idx="10"/>
          </p:nvPr>
        </p:nvSpPr>
        <p:spPr>
          <a:xfrm>
            <a:off x="228600" y="2209800"/>
            <a:ext cx="5867400" cy="4419600"/>
          </a:xfrm>
        </p:spPr>
        <p:txBody>
          <a:bodyPr/>
          <a:lstStyle/>
          <a:p>
            <a:pPr marL="342900" lvl="1" indent="-342900">
              <a:buFontTx/>
              <a:buChar char="•"/>
            </a:pPr>
            <a:r>
              <a:rPr lang="en-US" sz="2400" dirty="0" smtClean="0"/>
              <a:t>Each </a:t>
            </a:r>
            <a:r>
              <a:rPr lang="en-US" sz="2400" dirty="0"/>
              <a:t>variable is declared using the appropriate type.  </a:t>
            </a:r>
            <a:endParaRPr lang="en-US" sz="2400" dirty="0" smtClean="0"/>
          </a:p>
          <a:p>
            <a:pPr marL="342900" lvl="1" indent="-342900">
              <a:buFontTx/>
              <a:buChar char="•"/>
            </a:pPr>
            <a:r>
              <a:rPr lang="en-US" sz="2400" dirty="0" smtClean="0"/>
              <a:t>Each </a:t>
            </a:r>
            <a:r>
              <a:rPr lang="en-US" sz="2400" dirty="0"/>
              <a:t>variable’s name is descriptive, but not too long.  </a:t>
            </a:r>
            <a:endParaRPr lang="en-US" sz="2400" dirty="0" smtClean="0"/>
          </a:p>
          <a:p>
            <a:pPr marL="342900" lvl="1" indent="-342900">
              <a:buFontTx/>
              <a:buChar char="•"/>
            </a:pPr>
            <a:r>
              <a:rPr lang="en-US" sz="2400" dirty="0" smtClean="0"/>
              <a:t>Even </a:t>
            </a:r>
            <a:r>
              <a:rPr lang="en-US" sz="2400" dirty="0"/>
              <a:t>though the variable names are descriptive, each variable is further described using an in-line comment.  </a:t>
            </a:r>
            <a:endParaRPr lang="en-US" sz="2400" dirty="0" smtClean="0"/>
          </a:p>
          <a:p>
            <a:pPr marL="742950" lvl="2" indent="-342900"/>
            <a:r>
              <a:rPr lang="en-US" sz="2000" b="1" dirty="0" smtClean="0"/>
              <a:t>Our </a:t>
            </a:r>
            <a:r>
              <a:rPr lang="en-US" sz="2000" b="1" dirty="0"/>
              <a:t>programming standards require that you provide a commented description for every variable you declare. </a:t>
            </a:r>
            <a:r>
              <a:rPr lang="en-US" sz="2000" dirty="0"/>
              <a:t> Since C# ignores comments, it really doesn’t care.</a:t>
            </a:r>
          </a:p>
          <a:p>
            <a:endParaRPr lang="en-US" dirty="0"/>
          </a:p>
        </p:txBody>
      </p:sp>
      <p:pic>
        <p:nvPicPr>
          <p:cNvPr id="5" name="Picture 4"/>
          <p:cNvPicPr>
            <a:picLocks noChangeAspect="1"/>
          </p:cNvPicPr>
          <p:nvPr/>
        </p:nvPicPr>
        <p:blipFill>
          <a:blip r:embed="rId3"/>
          <a:stretch>
            <a:fillRect/>
          </a:stretch>
        </p:blipFill>
        <p:spPr>
          <a:xfrm>
            <a:off x="6829425" y="2362200"/>
            <a:ext cx="2314575" cy="3524250"/>
          </a:xfrm>
          <a:prstGeom prst="rect">
            <a:avLst/>
          </a:prstGeom>
        </p:spPr>
      </p:pic>
    </p:spTree>
    <p:extLst>
      <p:ext uri="{BB962C8B-B14F-4D97-AF65-F5344CB8AC3E}">
        <p14:creationId xmlns:p14="http://schemas.microsoft.com/office/powerpoint/2010/main" val="1063035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declaration</a:t>
            </a:r>
            <a:endParaRPr lang="en-US" dirty="0"/>
          </a:p>
        </p:txBody>
      </p:sp>
      <p:sp>
        <p:nvSpPr>
          <p:cNvPr id="3" name="Text Placeholder 2"/>
          <p:cNvSpPr>
            <a:spLocks noGrp="1"/>
          </p:cNvSpPr>
          <p:nvPr>
            <p:ph type="body" sz="quarter" idx="10"/>
          </p:nvPr>
        </p:nvSpPr>
        <p:spPr>
          <a:xfrm>
            <a:off x="228600" y="2209800"/>
            <a:ext cx="6858000" cy="4419600"/>
          </a:xfrm>
        </p:spPr>
        <p:txBody>
          <a:bodyPr/>
          <a:lstStyle/>
          <a:p>
            <a:r>
              <a:rPr lang="en-US" sz="2800" dirty="0"/>
              <a:t>Also note, when you first declare a variable, C# will underline the variable with a </a:t>
            </a:r>
            <a:r>
              <a:rPr lang="en-US" sz="2800" u="wavyHeavy" dirty="0"/>
              <a:t>green wavy line</a:t>
            </a:r>
            <a:r>
              <a:rPr lang="en-US" sz="2800" dirty="0"/>
              <a:t>. This wavy line indicates that you have declared a variable but have not used it.</a:t>
            </a:r>
          </a:p>
          <a:p>
            <a:pPr lvl="1"/>
            <a:r>
              <a:rPr lang="en-US" sz="2400" dirty="0"/>
              <a:t>Once you use a variable in an equation (see below), the wavy line will disappear.</a:t>
            </a:r>
          </a:p>
          <a:p>
            <a:pPr lvl="1"/>
            <a:r>
              <a:rPr lang="en-US" sz="2400" dirty="0"/>
              <a:t>If you feel your method is complete but you still have the green wavy lines, those variables are probably unneeded and you should delete their declarations.</a:t>
            </a:r>
          </a:p>
          <a:p>
            <a:endParaRPr lang="en-US" dirty="0"/>
          </a:p>
        </p:txBody>
      </p:sp>
      <p:pic>
        <p:nvPicPr>
          <p:cNvPr id="4" name="Picture 3"/>
          <p:cNvPicPr>
            <a:picLocks noChangeAspect="1"/>
          </p:cNvPicPr>
          <p:nvPr/>
        </p:nvPicPr>
        <p:blipFill rotWithShape="1">
          <a:blip r:embed="rId3"/>
          <a:srcRect l="10000" t="30000" r="50000" b="40000"/>
          <a:stretch/>
        </p:blipFill>
        <p:spPr>
          <a:xfrm>
            <a:off x="6858000" y="3505200"/>
            <a:ext cx="2286000" cy="1143000"/>
          </a:xfrm>
          <a:prstGeom prst="rect">
            <a:avLst/>
          </a:prstGeom>
        </p:spPr>
      </p:pic>
    </p:spTree>
    <p:extLst>
      <p:ext uri="{BB962C8B-B14F-4D97-AF65-F5344CB8AC3E}">
        <p14:creationId xmlns:p14="http://schemas.microsoft.com/office/powerpoint/2010/main" val="1355619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Variables cannot be keywords</a:t>
            </a:r>
            <a:endParaRPr lang="en-US" sz="3600" dirty="0"/>
          </a:p>
        </p:txBody>
      </p:sp>
      <p:pic>
        <p:nvPicPr>
          <p:cNvPr id="5" name="Picture 4"/>
          <p:cNvPicPr>
            <a:picLocks noChangeAspect="1"/>
          </p:cNvPicPr>
          <p:nvPr/>
        </p:nvPicPr>
        <p:blipFill>
          <a:blip r:embed="rId3"/>
          <a:stretch>
            <a:fillRect/>
          </a:stretch>
        </p:blipFill>
        <p:spPr>
          <a:xfrm>
            <a:off x="914400" y="1981199"/>
            <a:ext cx="7467600" cy="4852943"/>
          </a:xfrm>
          <a:prstGeom prst="rect">
            <a:avLst/>
          </a:prstGeom>
        </p:spPr>
      </p:pic>
    </p:spTree>
    <p:extLst>
      <p:ext uri="{BB962C8B-B14F-4D97-AF65-F5344CB8AC3E}">
        <p14:creationId xmlns:p14="http://schemas.microsoft.com/office/powerpoint/2010/main" val="2664387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a:t>
            </a:r>
            <a:r>
              <a:rPr lang="en-US" dirty="0" err="1" smtClean="0"/>
              <a:t>datetime</a:t>
            </a:r>
            <a:endParaRPr lang="en-US" dirty="0"/>
          </a:p>
        </p:txBody>
      </p:sp>
      <p:sp>
        <p:nvSpPr>
          <p:cNvPr id="3" name="Text Placeholder 2"/>
          <p:cNvSpPr>
            <a:spLocks noGrp="1"/>
          </p:cNvSpPr>
          <p:nvPr>
            <p:ph type="body" sz="quarter" idx="10"/>
          </p:nvPr>
        </p:nvSpPr>
        <p:spPr>
          <a:xfrm>
            <a:off x="228600" y="2209800"/>
            <a:ext cx="8610600" cy="3352800"/>
          </a:xfrm>
        </p:spPr>
        <p:txBody>
          <a:bodyPr/>
          <a:lstStyle/>
          <a:p>
            <a:r>
              <a:rPr lang="en-US" dirty="0" err="1" smtClean="0"/>
              <a:t>DateTime</a:t>
            </a:r>
            <a:r>
              <a:rPr lang="en-US" dirty="0" smtClean="0"/>
              <a:t> can be declared in many ways</a:t>
            </a:r>
          </a:p>
          <a:p>
            <a:pPr lvl="1"/>
            <a:r>
              <a:rPr lang="en-US" dirty="0" smtClean="0"/>
              <a:t>Different methods to control the </a:t>
            </a:r>
            <a:r>
              <a:rPr lang="en-US" dirty="0" err="1" smtClean="0"/>
              <a:t>DateTime</a:t>
            </a:r>
            <a:r>
              <a:rPr lang="en-US" dirty="0" smtClean="0"/>
              <a:t>, what do they mean?</a:t>
            </a:r>
          </a:p>
          <a:p>
            <a:pPr lvl="1"/>
            <a:r>
              <a:rPr lang="en-US" dirty="0" smtClean="0"/>
              <a:t>What does new mean?</a:t>
            </a:r>
          </a:p>
          <a:p>
            <a:r>
              <a:rPr lang="en-US" dirty="0" smtClean="0"/>
              <a:t>Most common example</a:t>
            </a:r>
          </a:p>
          <a:p>
            <a:pPr lvl="1"/>
            <a:r>
              <a:rPr lang="en-US" dirty="0" smtClean="0"/>
              <a:t>Can declare first, then assign.</a:t>
            </a:r>
          </a:p>
          <a:p>
            <a:pPr lvl="1"/>
            <a:endParaRPr lang="en-US" dirty="0"/>
          </a:p>
        </p:txBody>
      </p:sp>
      <p:pic>
        <p:nvPicPr>
          <p:cNvPr id="4" name="Picture 3"/>
          <p:cNvPicPr>
            <a:picLocks noChangeAspect="1"/>
          </p:cNvPicPr>
          <p:nvPr/>
        </p:nvPicPr>
        <p:blipFill>
          <a:blip r:embed="rId3"/>
          <a:stretch>
            <a:fillRect/>
          </a:stretch>
        </p:blipFill>
        <p:spPr>
          <a:xfrm>
            <a:off x="304800" y="5791200"/>
            <a:ext cx="8339015" cy="838200"/>
          </a:xfrm>
          <a:prstGeom prst="rect">
            <a:avLst/>
          </a:prstGeom>
        </p:spPr>
      </p:pic>
    </p:spTree>
    <p:extLst>
      <p:ext uri="{BB962C8B-B14F-4D97-AF65-F5344CB8AC3E}">
        <p14:creationId xmlns:p14="http://schemas.microsoft.com/office/powerpoint/2010/main" val="28733021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Text Placeholder 2"/>
          <p:cNvSpPr>
            <a:spLocks noGrp="1"/>
          </p:cNvSpPr>
          <p:nvPr>
            <p:ph type="body" sz="quarter" idx="10"/>
          </p:nvPr>
        </p:nvSpPr>
        <p:spPr/>
        <p:txBody>
          <a:bodyPr/>
          <a:lstStyle/>
          <a:p>
            <a:r>
              <a:rPr lang="en-US" dirty="0" smtClean="0">
                <a:solidFill>
                  <a:srgbClr val="660066"/>
                </a:solidFill>
              </a:rPr>
              <a:t>Checkpoints 3.1-3.4 on page 121</a:t>
            </a:r>
          </a:p>
          <a:p>
            <a:r>
              <a:rPr lang="en-US" dirty="0" smtClean="0">
                <a:solidFill>
                  <a:srgbClr val="660066"/>
                </a:solidFill>
              </a:rPr>
              <a:t>Checkpoints 3.5 -  3.13 page 132-33</a:t>
            </a:r>
          </a:p>
          <a:p>
            <a:endParaRPr lang="en-US" dirty="0" smtClean="0">
              <a:solidFill>
                <a:srgbClr val="660066"/>
              </a:solidFill>
            </a:endParaRPr>
          </a:p>
          <a:p>
            <a:endParaRPr lang="en-US" dirty="0"/>
          </a:p>
        </p:txBody>
      </p:sp>
    </p:spTree>
    <p:extLst>
      <p:ext uri="{BB962C8B-B14F-4D97-AF65-F5344CB8AC3E}">
        <p14:creationId xmlns:p14="http://schemas.microsoft.com/office/powerpoint/2010/main" val="37968840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this on your file</a:t>
            </a:r>
            <a:endParaRPr lang="en-US" dirty="0"/>
          </a:p>
        </p:txBody>
      </p:sp>
      <p:sp>
        <p:nvSpPr>
          <p:cNvPr id="3" name="Text Placeholder 2"/>
          <p:cNvSpPr>
            <a:spLocks noGrp="1"/>
          </p:cNvSpPr>
          <p:nvPr>
            <p:ph type="body" sz="quarter" idx="10"/>
          </p:nvPr>
        </p:nvSpPr>
        <p:spPr/>
        <p:txBody>
          <a:bodyPr anchor="t"/>
          <a:lstStyle/>
          <a:p>
            <a:r>
              <a:rPr lang="en-US" sz="2600" dirty="0">
                <a:solidFill>
                  <a:srgbClr val="7030A0"/>
                </a:solidFill>
                <a:latin typeface="Arial" charset="0"/>
              </a:rPr>
              <a:t>In </a:t>
            </a:r>
            <a:r>
              <a:rPr lang="en-US" sz="2600" dirty="0" err="1">
                <a:solidFill>
                  <a:srgbClr val="7030A0"/>
                </a:solidFill>
                <a:latin typeface="Arial" charset="0"/>
              </a:rPr>
              <a:t>btnCalculate_Click</a:t>
            </a:r>
            <a:r>
              <a:rPr lang="en-US" sz="2600" dirty="0">
                <a:solidFill>
                  <a:srgbClr val="7030A0"/>
                </a:solidFill>
                <a:latin typeface="Arial" charset="0"/>
              </a:rPr>
              <a:t> </a:t>
            </a:r>
            <a:endParaRPr lang="en-US" sz="2600" dirty="0" smtClean="0">
              <a:solidFill>
                <a:srgbClr val="7030A0"/>
              </a:solidFill>
              <a:latin typeface="Arial" charset="0"/>
            </a:endParaRPr>
          </a:p>
          <a:p>
            <a:pPr lvl="1"/>
            <a:r>
              <a:rPr lang="en-US" sz="2600" dirty="0" smtClean="0">
                <a:solidFill>
                  <a:srgbClr val="7030A0"/>
                </a:solidFill>
                <a:latin typeface="Arial" charset="0"/>
              </a:rPr>
              <a:t>declare </a:t>
            </a:r>
            <a:r>
              <a:rPr lang="en-US" sz="2600" dirty="0">
                <a:solidFill>
                  <a:srgbClr val="7030A0"/>
                </a:solidFill>
                <a:latin typeface="Arial" charset="0"/>
              </a:rPr>
              <a:t>variables for all inputs and outputs (from TOE): </a:t>
            </a:r>
            <a:endParaRPr lang="en-US" sz="2600" dirty="0" smtClean="0">
              <a:solidFill>
                <a:srgbClr val="7030A0"/>
              </a:solidFill>
              <a:latin typeface="Arial" charset="0"/>
            </a:endParaRPr>
          </a:p>
          <a:p>
            <a:pPr lvl="1"/>
            <a:r>
              <a:rPr lang="en-US" sz="2600" dirty="0" smtClean="0">
                <a:solidFill>
                  <a:srgbClr val="7030A0"/>
                </a:solidFill>
                <a:latin typeface="Arial" charset="0"/>
              </a:rPr>
              <a:t>Integer</a:t>
            </a:r>
            <a:r>
              <a:rPr lang="en-US" sz="2600" dirty="0">
                <a:solidFill>
                  <a:srgbClr val="7030A0"/>
                </a:solidFill>
                <a:latin typeface="Arial" charset="0"/>
              </a:rPr>
              <a:t>: Game 1 – 3 </a:t>
            </a:r>
            <a:endParaRPr lang="en-US" sz="2600" dirty="0" smtClean="0">
              <a:solidFill>
                <a:srgbClr val="7030A0"/>
              </a:solidFill>
              <a:latin typeface="Arial" charset="0"/>
            </a:endParaRPr>
          </a:p>
          <a:p>
            <a:pPr lvl="1"/>
            <a:r>
              <a:rPr lang="en-US" sz="2600" dirty="0" smtClean="0">
                <a:solidFill>
                  <a:srgbClr val="7030A0"/>
                </a:solidFill>
                <a:latin typeface="Arial" charset="0"/>
              </a:rPr>
              <a:t>Integer</a:t>
            </a:r>
            <a:r>
              <a:rPr lang="en-US" sz="2600" dirty="0">
                <a:solidFill>
                  <a:srgbClr val="7030A0"/>
                </a:solidFill>
                <a:latin typeface="Arial" charset="0"/>
              </a:rPr>
              <a:t>: Series </a:t>
            </a:r>
            <a:endParaRPr lang="en-US" sz="2600" dirty="0" smtClean="0">
              <a:solidFill>
                <a:srgbClr val="7030A0"/>
              </a:solidFill>
              <a:latin typeface="Arial" charset="0"/>
            </a:endParaRPr>
          </a:p>
          <a:p>
            <a:pPr lvl="1"/>
            <a:r>
              <a:rPr lang="en-US" sz="2600" dirty="0" smtClean="0">
                <a:solidFill>
                  <a:srgbClr val="7030A0"/>
                </a:solidFill>
                <a:latin typeface="Arial" charset="0"/>
              </a:rPr>
              <a:t>Double</a:t>
            </a:r>
            <a:r>
              <a:rPr lang="en-US" sz="2600" dirty="0">
                <a:solidFill>
                  <a:srgbClr val="7030A0"/>
                </a:solidFill>
                <a:latin typeface="Arial" charset="0"/>
              </a:rPr>
              <a:t>: </a:t>
            </a:r>
            <a:r>
              <a:rPr lang="en-US" sz="2600" dirty="0" smtClean="0">
                <a:solidFill>
                  <a:srgbClr val="7030A0"/>
                </a:solidFill>
                <a:latin typeface="Arial" charset="0"/>
              </a:rPr>
              <a:t>Average </a:t>
            </a:r>
          </a:p>
          <a:p>
            <a:pPr lvl="1"/>
            <a:r>
              <a:rPr lang="en-US" sz="2600" dirty="0" err="1" smtClean="0">
                <a:solidFill>
                  <a:srgbClr val="7030A0"/>
                </a:solidFill>
                <a:latin typeface="Arial" charset="0"/>
              </a:rPr>
              <a:t>DateTime</a:t>
            </a:r>
            <a:r>
              <a:rPr lang="en-US" sz="2600" dirty="0">
                <a:solidFill>
                  <a:srgbClr val="7030A0"/>
                </a:solidFill>
                <a:latin typeface="Arial" charset="0"/>
              </a:rPr>
              <a:t>: </a:t>
            </a:r>
            <a:r>
              <a:rPr lang="en-US" sz="2600" dirty="0" err="1">
                <a:solidFill>
                  <a:srgbClr val="7030A0"/>
                </a:solidFill>
                <a:latin typeface="Arial" charset="0"/>
              </a:rPr>
              <a:t>bowlDate</a:t>
            </a:r>
            <a:r>
              <a:rPr lang="en-US" sz="2600" dirty="0">
                <a:solidFill>
                  <a:srgbClr val="7030A0"/>
                </a:solidFill>
                <a:latin typeface="Arial" charset="0"/>
              </a:rPr>
              <a:t> </a:t>
            </a:r>
            <a:endParaRPr lang="en-US" sz="2600" dirty="0" smtClean="0">
              <a:solidFill>
                <a:srgbClr val="7030A0"/>
              </a:solidFill>
              <a:latin typeface="Arial" charset="0"/>
            </a:endParaRPr>
          </a:p>
          <a:p>
            <a:pPr lvl="1"/>
            <a:r>
              <a:rPr lang="en-US" sz="2600" dirty="0" err="1" smtClean="0">
                <a:solidFill>
                  <a:srgbClr val="7030A0"/>
                </a:solidFill>
                <a:latin typeface="Arial" charset="0"/>
              </a:rPr>
              <a:t>DateTime</a:t>
            </a:r>
            <a:r>
              <a:rPr lang="en-US" sz="2600" dirty="0">
                <a:solidFill>
                  <a:srgbClr val="7030A0"/>
                </a:solidFill>
                <a:latin typeface="Arial" charset="0"/>
              </a:rPr>
              <a:t>: </a:t>
            </a:r>
            <a:r>
              <a:rPr lang="en-US" sz="2600" dirty="0" err="1">
                <a:solidFill>
                  <a:srgbClr val="7030A0"/>
                </a:solidFill>
                <a:latin typeface="Arial" charset="0"/>
              </a:rPr>
              <a:t>nextBowlDate</a:t>
            </a:r>
            <a:r>
              <a:rPr lang="en-US" sz="2600" dirty="0">
                <a:solidFill>
                  <a:srgbClr val="7030A0"/>
                </a:solidFill>
                <a:latin typeface="Arial" charset="0"/>
              </a:rPr>
              <a:t> </a:t>
            </a:r>
            <a:endParaRPr lang="en-US" sz="2600" dirty="0" smtClean="0">
              <a:solidFill>
                <a:srgbClr val="7030A0"/>
              </a:solidFill>
              <a:latin typeface="Arial" charset="0"/>
            </a:endParaRPr>
          </a:p>
          <a:p>
            <a:pPr marL="457200" lvl="1" indent="0">
              <a:buNone/>
            </a:pPr>
            <a:r>
              <a:rPr lang="en-US" dirty="0"/>
              <a:t/>
            </a:r>
            <a:br>
              <a:rPr lang="en-US" dirty="0"/>
            </a:br>
            <a:endParaRPr lang="en-US" dirty="0"/>
          </a:p>
        </p:txBody>
      </p:sp>
    </p:spTree>
    <p:extLst>
      <p:ext uri="{BB962C8B-B14F-4D97-AF65-F5344CB8AC3E}">
        <p14:creationId xmlns:p14="http://schemas.microsoft.com/office/powerpoint/2010/main" val="40164720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memory – further explanation</a:t>
            </a:r>
            <a:endParaRPr lang="en-US" sz="3600" dirty="0"/>
          </a:p>
        </p:txBody>
      </p:sp>
      <p:sp>
        <p:nvSpPr>
          <p:cNvPr id="3" name="Text Placeholder 2"/>
          <p:cNvSpPr>
            <a:spLocks noGrp="1"/>
          </p:cNvSpPr>
          <p:nvPr>
            <p:ph type="body" sz="quarter" idx="10"/>
          </p:nvPr>
        </p:nvSpPr>
        <p:spPr/>
        <p:txBody>
          <a:bodyPr/>
          <a:lstStyle/>
          <a:p>
            <a:r>
              <a:rPr lang="en-US" dirty="0" smtClean="0"/>
              <a:t>variables computer memory (very short)</a:t>
            </a:r>
          </a:p>
          <a:p>
            <a:r>
              <a:rPr lang="en-US" dirty="0">
                <a:hlinkClick r:id="rId3"/>
              </a:rPr>
              <a:t>https://</a:t>
            </a:r>
            <a:r>
              <a:rPr lang="en-US" dirty="0" smtClean="0">
                <a:hlinkClick r:id="rId3"/>
              </a:rPr>
              <a:t>www.youtube.com/watch?v=Dm-TDur-pSQ</a:t>
            </a:r>
            <a:endParaRPr lang="en-US" dirty="0" smtClean="0"/>
          </a:p>
          <a:p>
            <a:endParaRPr lang="en-US" dirty="0"/>
          </a:p>
          <a:p>
            <a:r>
              <a:rPr lang="en-US" dirty="0" smtClean="0"/>
              <a:t>Introduction to computer memory systems (from the start until 5:30)</a:t>
            </a:r>
          </a:p>
          <a:p>
            <a:r>
              <a:rPr lang="en-US" dirty="0" smtClean="0">
                <a:hlinkClick r:id="rId4"/>
              </a:rPr>
              <a:t>https</a:t>
            </a:r>
            <a:r>
              <a:rPr lang="en-US" dirty="0">
                <a:hlinkClick r:id="rId4"/>
              </a:rPr>
              <a:t>://</a:t>
            </a:r>
            <a:r>
              <a:rPr lang="en-US" dirty="0" smtClean="0">
                <a:hlinkClick r:id="rId4"/>
              </a:rPr>
              <a:t>www.youtube.com/watch?v=0IgdEPvMRCE</a:t>
            </a:r>
            <a:endParaRPr lang="en-US" dirty="0" smtClean="0"/>
          </a:p>
          <a:p>
            <a:pPr marL="0" indent="0">
              <a:buNone/>
            </a:pPr>
            <a:endParaRPr lang="en-US" dirty="0"/>
          </a:p>
        </p:txBody>
      </p:sp>
    </p:spTree>
    <p:extLst>
      <p:ext uri="{BB962C8B-B14F-4D97-AF65-F5344CB8AC3E}">
        <p14:creationId xmlns:p14="http://schemas.microsoft.com/office/powerpoint/2010/main" val="1025603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Setting default date in </a:t>
            </a:r>
            <a:r>
              <a:rPr lang="en-US" sz="3600" dirty="0" err="1" smtClean="0"/>
              <a:t>xaml</a:t>
            </a:r>
            <a:endParaRPr lang="en-US" sz="3600" dirty="0"/>
          </a:p>
        </p:txBody>
      </p:sp>
      <p:sp>
        <p:nvSpPr>
          <p:cNvPr id="3" name="Text Placeholder 2"/>
          <p:cNvSpPr>
            <a:spLocks noGrp="1"/>
          </p:cNvSpPr>
          <p:nvPr>
            <p:ph type="body" sz="quarter" idx="10"/>
          </p:nvPr>
        </p:nvSpPr>
        <p:spPr/>
        <p:txBody>
          <a:bodyPr/>
          <a:lstStyle/>
          <a:p>
            <a:r>
              <a:rPr lang="en-US" dirty="0" smtClean="0"/>
              <a:t>Add the sys reference to the top of the </a:t>
            </a:r>
            <a:r>
              <a:rPr lang="en-US" dirty="0" err="1" smtClean="0"/>
              <a:t>xaml</a:t>
            </a:r>
            <a:r>
              <a:rPr lang="en-US" dirty="0" smtClean="0"/>
              <a:t> file in exactly this location</a:t>
            </a:r>
          </a:p>
          <a:p>
            <a:endParaRPr lang="en-US" dirty="0"/>
          </a:p>
          <a:p>
            <a:endParaRPr lang="en-US" dirty="0" smtClean="0"/>
          </a:p>
          <a:p>
            <a:r>
              <a:rPr lang="en-US" dirty="0" smtClean="0"/>
              <a:t>Then add this to the &lt;</a:t>
            </a:r>
            <a:r>
              <a:rPr lang="en-US" dirty="0" err="1" smtClean="0"/>
              <a:t>Datepicker</a:t>
            </a:r>
            <a:r>
              <a:rPr lang="en-US" dirty="0" smtClean="0"/>
              <a:t>&gt; </a:t>
            </a:r>
            <a:r>
              <a:rPr lang="en-US" dirty="0" err="1" smtClean="0"/>
              <a:t>xaml</a:t>
            </a:r>
            <a:r>
              <a:rPr lang="en-US" dirty="0" smtClean="0"/>
              <a:t> </a:t>
            </a:r>
          </a:p>
        </p:txBody>
      </p:sp>
      <p:pic>
        <p:nvPicPr>
          <p:cNvPr id="4" name="Picture 3"/>
          <p:cNvPicPr>
            <a:picLocks noChangeAspect="1"/>
          </p:cNvPicPr>
          <p:nvPr/>
        </p:nvPicPr>
        <p:blipFill>
          <a:blip r:embed="rId2"/>
          <a:stretch>
            <a:fillRect/>
          </a:stretch>
        </p:blipFill>
        <p:spPr>
          <a:xfrm>
            <a:off x="533400" y="3352800"/>
            <a:ext cx="7889052" cy="1066800"/>
          </a:xfrm>
          <a:prstGeom prst="rect">
            <a:avLst/>
          </a:prstGeom>
        </p:spPr>
      </p:pic>
      <p:pic>
        <p:nvPicPr>
          <p:cNvPr id="5" name="Picture 4"/>
          <p:cNvPicPr>
            <a:picLocks noChangeAspect="1"/>
          </p:cNvPicPr>
          <p:nvPr/>
        </p:nvPicPr>
        <p:blipFill>
          <a:blip r:embed="rId3"/>
          <a:stretch>
            <a:fillRect/>
          </a:stretch>
        </p:blipFill>
        <p:spPr>
          <a:xfrm>
            <a:off x="381000" y="5276850"/>
            <a:ext cx="8530696" cy="895350"/>
          </a:xfrm>
          <a:prstGeom prst="rect">
            <a:avLst/>
          </a:prstGeom>
        </p:spPr>
      </p:pic>
    </p:spTree>
    <p:extLst>
      <p:ext uri="{BB962C8B-B14F-4D97-AF65-F5344CB8AC3E}">
        <p14:creationId xmlns:p14="http://schemas.microsoft.com/office/powerpoint/2010/main" val="3582935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your bowling program</a:t>
            </a:r>
            <a:endParaRPr lang="en-US" dirty="0"/>
          </a:p>
        </p:txBody>
      </p:sp>
      <p:sp>
        <p:nvSpPr>
          <p:cNvPr id="3" name="Text Placeholder 2"/>
          <p:cNvSpPr>
            <a:spLocks noGrp="1"/>
          </p:cNvSpPr>
          <p:nvPr>
            <p:ph type="body" sz="quarter" idx="10"/>
          </p:nvPr>
        </p:nvSpPr>
        <p:spPr/>
        <p:txBody>
          <a:bodyPr/>
          <a:lstStyle/>
          <a:p>
            <a:r>
              <a:rPr lang="en-US" sz="3600" dirty="0" smtClean="0">
                <a:solidFill>
                  <a:srgbClr val="7030A0"/>
                </a:solidFill>
              </a:rPr>
              <a:t>Set the default date</a:t>
            </a:r>
          </a:p>
          <a:p>
            <a:r>
              <a:rPr lang="en-US" dirty="0" smtClean="0">
                <a:solidFill>
                  <a:srgbClr val="7030A0"/>
                </a:solidFill>
              </a:rPr>
              <a:t>you will need to do this on almost every project going forward</a:t>
            </a:r>
            <a:endParaRPr lang="en-US" dirty="0">
              <a:solidFill>
                <a:srgbClr val="7030A0"/>
              </a:solidFill>
            </a:endParaRPr>
          </a:p>
        </p:txBody>
      </p:sp>
    </p:spTree>
    <p:extLst>
      <p:ext uri="{BB962C8B-B14F-4D97-AF65-F5344CB8AC3E}">
        <p14:creationId xmlns:p14="http://schemas.microsoft.com/office/powerpoint/2010/main" val="1039659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constants</a:t>
            </a:r>
            <a:endParaRPr lang="en-US" dirty="0"/>
          </a:p>
        </p:txBody>
      </p:sp>
      <p:sp>
        <p:nvSpPr>
          <p:cNvPr id="3" name="Text Placeholder 2"/>
          <p:cNvSpPr>
            <a:spLocks noGrp="1"/>
          </p:cNvSpPr>
          <p:nvPr>
            <p:ph type="body" sz="quarter" idx="10"/>
          </p:nvPr>
        </p:nvSpPr>
        <p:spPr/>
        <p:txBody>
          <a:bodyPr/>
          <a:lstStyle/>
          <a:p>
            <a:r>
              <a:rPr lang="en-US" sz="2800" dirty="0" smtClean="0"/>
              <a:t>Constants are program components that will not change</a:t>
            </a:r>
          </a:p>
          <a:p>
            <a:pPr lvl="1"/>
            <a:r>
              <a:rPr lang="en-US" sz="2400" dirty="0" smtClean="0"/>
              <a:t>String literals .. “surrounded by quotes”</a:t>
            </a:r>
          </a:p>
          <a:p>
            <a:pPr lvl="1"/>
            <a:r>
              <a:rPr lang="en-US" sz="2400" dirty="0" smtClean="0"/>
              <a:t>Boolean literals… true or false</a:t>
            </a:r>
          </a:p>
          <a:p>
            <a:pPr lvl="1"/>
            <a:r>
              <a:rPr lang="en-US" sz="2400" dirty="0" smtClean="0"/>
              <a:t>Integer literals … numbers without decimal place</a:t>
            </a:r>
          </a:p>
          <a:p>
            <a:pPr lvl="2"/>
            <a:r>
              <a:rPr lang="en-US" sz="2000" dirty="0" smtClean="0"/>
              <a:t>6   or 1233</a:t>
            </a:r>
          </a:p>
          <a:p>
            <a:pPr lvl="1"/>
            <a:r>
              <a:rPr lang="en-US" sz="2400" dirty="0" smtClean="0"/>
              <a:t>Double literals…numbers with decimal places</a:t>
            </a:r>
          </a:p>
          <a:p>
            <a:pPr lvl="2"/>
            <a:r>
              <a:rPr lang="en-US" sz="2000" dirty="0" smtClean="0"/>
              <a:t>3.14159  or .5</a:t>
            </a:r>
          </a:p>
          <a:p>
            <a:pPr lvl="1"/>
            <a:r>
              <a:rPr lang="en-US" sz="2400" dirty="0" smtClean="0"/>
              <a:t>Decimal literals… m designates this literal as a decimal number (m=money)</a:t>
            </a:r>
          </a:p>
          <a:p>
            <a:pPr lvl="2"/>
            <a:r>
              <a:rPr lang="en-US" sz="2000" dirty="0" smtClean="0"/>
              <a:t>125.75m</a:t>
            </a:r>
            <a:endParaRPr lang="en-US" sz="2000" dirty="0"/>
          </a:p>
        </p:txBody>
      </p:sp>
    </p:spTree>
    <p:extLst>
      <p:ext uri="{BB962C8B-B14F-4D97-AF65-F5344CB8AC3E}">
        <p14:creationId xmlns:p14="http://schemas.microsoft.com/office/powerpoint/2010/main" val="30035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forms</a:t>
            </a:r>
            <a:endParaRPr lang="en-US" dirty="0"/>
          </a:p>
        </p:txBody>
      </p:sp>
      <p:sp>
        <p:nvSpPr>
          <p:cNvPr id="3" name="Text Placeholder 2"/>
          <p:cNvSpPr>
            <a:spLocks noGrp="1"/>
          </p:cNvSpPr>
          <p:nvPr>
            <p:ph type="body" sz="quarter" idx="10"/>
          </p:nvPr>
        </p:nvSpPr>
        <p:spPr>
          <a:xfrm>
            <a:off x="228600" y="2209800"/>
            <a:ext cx="4267200" cy="4419600"/>
          </a:xfrm>
        </p:spPr>
        <p:txBody>
          <a:bodyPr/>
          <a:lstStyle/>
          <a:p>
            <a:r>
              <a:rPr lang="en-US" dirty="0" smtClean="0"/>
              <a:t>Similar layout</a:t>
            </a:r>
          </a:p>
          <a:p>
            <a:r>
              <a:rPr lang="en-US" dirty="0" smtClean="0"/>
              <a:t>Similar property names</a:t>
            </a:r>
          </a:p>
          <a:p>
            <a:r>
              <a:rPr lang="en-US" dirty="0" smtClean="0"/>
              <a:t>Better at colors and display/presentation</a:t>
            </a:r>
          </a:p>
          <a:p>
            <a:r>
              <a:rPr lang="en-US" dirty="0" smtClean="0"/>
              <a:t>Easier to create/edit your display</a:t>
            </a:r>
          </a:p>
          <a:p>
            <a:pPr marL="0" indent="0">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6096000" y="2057400"/>
            <a:ext cx="2524125" cy="2943225"/>
          </a:xfrm>
          <a:prstGeom prst="rect">
            <a:avLst/>
          </a:prstGeom>
        </p:spPr>
      </p:pic>
      <p:pic>
        <p:nvPicPr>
          <p:cNvPr id="5" name="Picture 4"/>
          <p:cNvPicPr>
            <a:picLocks noChangeAspect="1"/>
          </p:cNvPicPr>
          <p:nvPr/>
        </p:nvPicPr>
        <p:blipFill>
          <a:blip r:embed="rId4"/>
          <a:stretch>
            <a:fillRect/>
          </a:stretch>
        </p:blipFill>
        <p:spPr>
          <a:xfrm>
            <a:off x="6219824" y="5257800"/>
            <a:ext cx="2276475" cy="1524000"/>
          </a:xfrm>
          <a:prstGeom prst="rect">
            <a:avLst/>
          </a:prstGeom>
        </p:spPr>
      </p:pic>
    </p:spTree>
    <p:extLst>
      <p:ext uri="{BB962C8B-B14F-4D97-AF65-F5344CB8AC3E}">
        <p14:creationId xmlns:p14="http://schemas.microsoft.com/office/powerpoint/2010/main" val="283013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naming</a:t>
            </a:r>
            <a:endParaRPr lang="en-US" dirty="0"/>
          </a:p>
        </p:txBody>
      </p:sp>
      <p:sp>
        <p:nvSpPr>
          <p:cNvPr id="3" name="Text Placeholder 2"/>
          <p:cNvSpPr>
            <a:spLocks noGrp="1"/>
          </p:cNvSpPr>
          <p:nvPr>
            <p:ph type="body" sz="quarter" idx="10"/>
          </p:nvPr>
        </p:nvSpPr>
        <p:spPr/>
        <p:txBody>
          <a:bodyPr/>
          <a:lstStyle/>
          <a:p>
            <a:r>
              <a:rPr lang="en-US" dirty="0" smtClean="0"/>
              <a:t>Named constants are similar to variables</a:t>
            </a:r>
          </a:p>
          <a:p>
            <a:pPr lvl="1"/>
            <a:r>
              <a:rPr lang="en-US" dirty="0" smtClean="0"/>
              <a:t>They are named memory locations</a:t>
            </a:r>
          </a:p>
          <a:p>
            <a:pPr lvl="1"/>
            <a:r>
              <a:rPr lang="en-US" dirty="0" smtClean="0"/>
              <a:t>The initial value MUST be provided</a:t>
            </a:r>
          </a:p>
          <a:p>
            <a:pPr lvl="1"/>
            <a:r>
              <a:rPr lang="en-US" dirty="0" smtClean="0"/>
              <a:t>Cannot change the value once assigned</a:t>
            </a:r>
          </a:p>
          <a:p>
            <a:r>
              <a:rPr lang="en-US" dirty="0" smtClean="0"/>
              <a:t>Constants are usually in all CAPS</a:t>
            </a:r>
          </a:p>
          <a:p>
            <a:r>
              <a:rPr lang="en-US" dirty="0" smtClean="0"/>
              <a:t>Use ‘</a:t>
            </a:r>
            <a:r>
              <a:rPr lang="en-US" dirty="0" err="1" smtClean="0"/>
              <a:t>const</a:t>
            </a:r>
            <a:r>
              <a:rPr lang="en-US" dirty="0" smtClean="0"/>
              <a:t>’ in front of declaration</a:t>
            </a:r>
          </a:p>
          <a:p>
            <a:endParaRPr lang="en-US" dirty="0"/>
          </a:p>
        </p:txBody>
      </p:sp>
      <p:pic>
        <p:nvPicPr>
          <p:cNvPr id="5" name="Picture 4"/>
          <p:cNvPicPr>
            <a:picLocks noChangeAspect="1"/>
          </p:cNvPicPr>
          <p:nvPr/>
        </p:nvPicPr>
        <p:blipFill>
          <a:blip r:embed="rId2"/>
          <a:stretch>
            <a:fillRect/>
          </a:stretch>
        </p:blipFill>
        <p:spPr>
          <a:xfrm>
            <a:off x="1295400" y="5562600"/>
            <a:ext cx="5218090" cy="1295400"/>
          </a:xfrm>
          <a:prstGeom prst="rect">
            <a:avLst/>
          </a:prstGeom>
        </p:spPr>
      </p:pic>
    </p:spTree>
    <p:extLst>
      <p:ext uri="{BB962C8B-B14F-4D97-AF65-F5344CB8AC3E}">
        <p14:creationId xmlns:p14="http://schemas.microsoft.com/office/powerpoint/2010/main" val="4181696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location</a:t>
            </a:r>
            <a:endParaRPr lang="en-US" dirty="0"/>
          </a:p>
        </p:txBody>
      </p:sp>
      <p:sp>
        <p:nvSpPr>
          <p:cNvPr id="3" name="Text Placeholder 2"/>
          <p:cNvSpPr>
            <a:spLocks noGrp="1"/>
          </p:cNvSpPr>
          <p:nvPr>
            <p:ph type="body" sz="quarter" idx="10"/>
          </p:nvPr>
        </p:nvSpPr>
        <p:spPr/>
        <p:txBody>
          <a:bodyPr/>
          <a:lstStyle/>
          <a:p>
            <a:r>
              <a:rPr lang="en-US" dirty="0" smtClean="0"/>
              <a:t>Constants are often located at the top of the class</a:t>
            </a:r>
          </a:p>
          <a:p>
            <a:endParaRPr lang="en-US" dirty="0"/>
          </a:p>
        </p:txBody>
      </p:sp>
      <p:pic>
        <p:nvPicPr>
          <p:cNvPr id="4" name="Picture 3"/>
          <p:cNvPicPr>
            <a:picLocks noChangeAspect="1"/>
          </p:cNvPicPr>
          <p:nvPr/>
        </p:nvPicPr>
        <p:blipFill>
          <a:blip r:embed="rId2"/>
          <a:stretch>
            <a:fillRect/>
          </a:stretch>
        </p:blipFill>
        <p:spPr>
          <a:xfrm>
            <a:off x="1752600" y="2928937"/>
            <a:ext cx="4419600" cy="3975100"/>
          </a:xfrm>
          <a:prstGeom prst="rect">
            <a:avLst/>
          </a:prstGeom>
        </p:spPr>
      </p:pic>
    </p:spTree>
    <p:extLst>
      <p:ext uri="{BB962C8B-B14F-4D97-AF65-F5344CB8AC3E}">
        <p14:creationId xmlns:p14="http://schemas.microsoft.com/office/powerpoint/2010/main" val="1153926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program</a:t>
            </a:r>
            <a:endParaRPr lang="en-US" dirty="0"/>
          </a:p>
        </p:txBody>
      </p:sp>
      <p:sp>
        <p:nvSpPr>
          <p:cNvPr id="3" name="Text Placeholder 2"/>
          <p:cNvSpPr>
            <a:spLocks noGrp="1"/>
          </p:cNvSpPr>
          <p:nvPr>
            <p:ph type="body" sz="quarter" idx="10"/>
          </p:nvPr>
        </p:nvSpPr>
        <p:spPr/>
        <p:txBody>
          <a:bodyPr/>
          <a:lstStyle/>
          <a:p>
            <a:r>
              <a:rPr lang="en-US" dirty="0">
                <a:solidFill>
                  <a:srgbClr val="7030A0"/>
                </a:solidFill>
              </a:rPr>
              <a:t>Declare a constant </a:t>
            </a:r>
          </a:p>
          <a:p>
            <a:r>
              <a:rPr lang="en-US" dirty="0">
                <a:solidFill>
                  <a:srgbClr val="7030A0"/>
                </a:solidFill>
              </a:rPr>
              <a:t>GAMESPERSERIES = 3</a:t>
            </a:r>
          </a:p>
          <a:p>
            <a:r>
              <a:rPr lang="en-US" dirty="0">
                <a:solidFill>
                  <a:srgbClr val="7030A0"/>
                </a:solidFill>
              </a:rPr>
              <a:t> </a:t>
            </a:r>
          </a:p>
          <a:p>
            <a:r>
              <a:rPr lang="en-US" dirty="0">
                <a:solidFill>
                  <a:srgbClr val="7030A0"/>
                </a:solidFill>
              </a:rPr>
              <a:t>Declare another (form-level) constant LEAGUENAME</a:t>
            </a:r>
          </a:p>
        </p:txBody>
      </p:sp>
    </p:spTree>
    <p:extLst>
      <p:ext uri="{BB962C8B-B14F-4D97-AF65-F5344CB8AC3E}">
        <p14:creationId xmlns:p14="http://schemas.microsoft.com/office/powerpoint/2010/main" val="2127294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constant</a:t>
            </a:r>
            <a:endParaRPr lang="en-US" dirty="0"/>
          </a:p>
        </p:txBody>
      </p:sp>
      <p:sp>
        <p:nvSpPr>
          <p:cNvPr id="3" name="Text Placeholder 2"/>
          <p:cNvSpPr>
            <a:spLocks noGrp="1"/>
          </p:cNvSpPr>
          <p:nvPr>
            <p:ph type="body" sz="quarter" idx="10"/>
          </p:nvPr>
        </p:nvSpPr>
        <p:spPr/>
        <p:txBody>
          <a:bodyPr/>
          <a:lstStyle/>
          <a:p>
            <a:r>
              <a:rPr lang="en-US" sz="2800" dirty="0"/>
              <a:t>An additional type of constant available in C# is an </a:t>
            </a:r>
            <a:r>
              <a:rPr lang="en-US" sz="2800" i="1" dirty="0"/>
              <a:t>intrinsic constant</a:t>
            </a:r>
            <a:endParaRPr lang="en-US" sz="2800" dirty="0"/>
          </a:p>
          <a:p>
            <a:pPr lvl="1"/>
            <a:r>
              <a:rPr lang="en-US" sz="2400" dirty="0"/>
              <a:t>Intrinsic constants are part of the language—they are predefined for your use and are always available.</a:t>
            </a:r>
          </a:p>
          <a:p>
            <a:pPr lvl="1"/>
            <a:r>
              <a:rPr lang="en-US" sz="2400" dirty="0"/>
              <a:t>Often, they are part of </a:t>
            </a:r>
            <a:r>
              <a:rPr lang="en-US" sz="2400" i="1" dirty="0"/>
              <a:t>enumerations</a:t>
            </a:r>
            <a:r>
              <a:rPr lang="en-US" sz="2400" dirty="0"/>
              <a:t>—lists of intrinsic constants.</a:t>
            </a:r>
          </a:p>
          <a:p>
            <a:pPr lvl="2"/>
            <a:r>
              <a:rPr lang="en-US" dirty="0"/>
              <a:t>Example</a:t>
            </a:r>
            <a:r>
              <a:rPr lang="en-US" sz="3200" dirty="0"/>
              <a:t>:  </a:t>
            </a:r>
            <a:r>
              <a:rPr lang="en-US" sz="2000" dirty="0" err="1"/>
              <a:t>this.BackColor</a:t>
            </a:r>
            <a:r>
              <a:rPr lang="en-US" sz="2000" dirty="0"/>
              <a:t> = </a:t>
            </a:r>
            <a:r>
              <a:rPr lang="en-US" sz="2000" dirty="0" err="1"/>
              <a:t>Color.Red</a:t>
            </a:r>
            <a:r>
              <a:rPr lang="en-US" sz="2000" dirty="0"/>
              <a:t>;</a:t>
            </a:r>
            <a:endParaRPr lang="en-US" sz="3200" dirty="0"/>
          </a:p>
          <a:p>
            <a:r>
              <a:rPr lang="en-US" sz="2800" dirty="0"/>
              <a:t>Red is an intrinsic constant (C# knows the value that results in the color red) that is part of the Color enumeration.</a:t>
            </a:r>
          </a:p>
        </p:txBody>
      </p:sp>
    </p:spTree>
    <p:extLst>
      <p:ext uri="{BB962C8B-B14F-4D97-AF65-F5344CB8AC3E}">
        <p14:creationId xmlns:p14="http://schemas.microsoft.com/office/powerpoint/2010/main" val="1081105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Constants vs literals</a:t>
            </a:r>
            <a:endParaRPr lang="en-US" dirty="0"/>
          </a:p>
        </p:txBody>
      </p:sp>
      <p:sp>
        <p:nvSpPr>
          <p:cNvPr id="3" name="Text Placeholder 2"/>
          <p:cNvSpPr>
            <a:spLocks noGrp="1"/>
          </p:cNvSpPr>
          <p:nvPr>
            <p:ph type="body" sz="quarter" idx="10"/>
          </p:nvPr>
        </p:nvSpPr>
        <p:spPr>
          <a:xfrm>
            <a:off x="228600" y="2209800"/>
            <a:ext cx="5562600" cy="4419600"/>
          </a:xfrm>
        </p:spPr>
        <p:txBody>
          <a:bodyPr/>
          <a:lstStyle/>
          <a:p>
            <a:r>
              <a:rPr lang="en-US" sz="2200" i="1" dirty="0"/>
              <a:t>Why would I </a:t>
            </a:r>
            <a:r>
              <a:rPr lang="en-US" sz="2200" dirty="0"/>
              <a:t>want</a:t>
            </a:r>
            <a:r>
              <a:rPr lang="en-US" sz="2200" i="1" dirty="0"/>
              <a:t> to use (named) constants? Why not just use the literal value?</a:t>
            </a:r>
            <a:endParaRPr lang="en-US" sz="2200" dirty="0"/>
          </a:p>
          <a:p>
            <a:pPr lvl="1"/>
            <a:r>
              <a:rPr lang="en-US" sz="1800" dirty="0" smtClean="0"/>
              <a:t>Constants </a:t>
            </a:r>
            <a:r>
              <a:rPr lang="en-US" sz="1800" dirty="0"/>
              <a:t>make programs easier to read (and therefore easier to maintain</a:t>
            </a:r>
            <a:r>
              <a:rPr lang="en-US" sz="1800" dirty="0" smtClean="0"/>
              <a:t>)</a:t>
            </a:r>
          </a:p>
          <a:p>
            <a:pPr lvl="2"/>
            <a:r>
              <a:rPr lang="en-US" sz="1400" dirty="0" smtClean="0"/>
              <a:t> </a:t>
            </a:r>
            <a:r>
              <a:rPr lang="en-US" sz="1400" dirty="0" err="1"/>
              <a:t>taxAmount</a:t>
            </a:r>
            <a:r>
              <a:rPr lang="en-US" sz="1400" dirty="0"/>
              <a:t> = </a:t>
            </a:r>
            <a:r>
              <a:rPr lang="en-US" sz="1400" dirty="0" err="1"/>
              <a:t>totalSales</a:t>
            </a:r>
            <a:r>
              <a:rPr lang="en-US" sz="1400" dirty="0"/>
              <a:t> * TAXRATE;</a:t>
            </a:r>
            <a:br>
              <a:rPr lang="en-US" sz="1400" dirty="0"/>
            </a:br>
            <a:r>
              <a:rPr lang="en-US" sz="1400" dirty="0"/>
              <a:t>is easier to decipher than</a:t>
            </a:r>
            <a:br>
              <a:rPr lang="en-US" sz="1400" dirty="0"/>
            </a:br>
            <a:r>
              <a:rPr lang="en-US" sz="1400" dirty="0"/>
              <a:t> </a:t>
            </a:r>
            <a:r>
              <a:rPr lang="en-US" sz="1400" dirty="0" err="1"/>
              <a:t>taxAmount</a:t>
            </a:r>
            <a:r>
              <a:rPr lang="en-US" sz="1400" dirty="0"/>
              <a:t> = </a:t>
            </a:r>
            <a:r>
              <a:rPr lang="en-US" sz="1400" dirty="0" err="1"/>
              <a:t>totalSales</a:t>
            </a:r>
            <a:r>
              <a:rPr lang="en-US" sz="1400" dirty="0"/>
              <a:t> * 0.055</a:t>
            </a:r>
            <a:r>
              <a:rPr lang="en-US" sz="1400" dirty="0" smtClean="0"/>
              <a:t>;</a:t>
            </a:r>
          </a:p>
          <a:p>
            <a:pPr lvl="1"/>
            <a:r>
              <a:rPr lang="en-US" sz="1800" dirty="0" smtClean="0"/>
              <a:t>Constants </a:t>
            </a:r>
            <a:r>
              <a:rPr lang="en-US" sz="1800" dirty="0"/>
              <a:t>make programs easier to update. </a:t>
            </a:r>
          </a:p>
          <a:p>
            <a:pPr lvl="1"/>
            <a:r>
              <a:rPr lang="en-US" sz="1800" dirty="0"/>
              <a:t>If you use the constant in many places throughout the program and then determine the constant's value needs to be changed (county tax rate changed), you only need to update one line of code (the constant declaration) instead of all the </a:t>
            </a:r>
            <a:r>
              <a:rPr lang="en-US" sz="1800" dirty="0" smtClean="0"/>
              <a:t>locations</a:t>
            </a:r>
            <a:endParaRPr lang="en-US" sz="1800" dirty="0"/>
          </a:p>
        </p:txBody>
      </p:sp>
      <p:pic>
        <p:nvPicPr>
          <p:cNvPr id="4" name="Picture 3"/>
          <p:cNvPicPr>
            <a:picLocks noChangeAspect="1"/>
          </p:cNvPicPr>
          <p:nvPr/>
        </p:nvPicPr>
        <p:blipFill>
          <a:blip r:embed="rId2"/>
          <a:stretch>
            <a:fillRect/>
          </a:stretch>
        </p:blipFill>
        <p:spPr>
          <a:xfrm>
            <a:off x="5400862" y="2514600"/>
            <a:ext cx="3745315" cy="2095500"/>
          </a:xfrm>
          <a:prstGeom prst="rect">
            <a:avLst/>
          </a:prstGeom>
        </p:spPr>
      </p:pic>
    </p:spTree>
    <p:extLst>
      <p:ext uri="{BB962C8B-B14F-4D97-AF65-F5344CB8AC3E}">
        <p14:creationId xmlns:p14="http://schemas.microsoft.com/office/powerpoint/2010/main" val="2645818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When to use constants instead of literals?</a:t>
            </a:r>
            <a:endParaRPr lang="en-US" sz="3200" dirty="0"/>
          </a:p>
        </p:txBody>
      </p:sp>
      <p:sp>
        <p:nvSpPr>
          <p:cNvPr id="3" name="Text Placeholder 2"/>
          <p:cNvSpPr>
            <a:spLocks noGrp="1"/>
          </p:cNvSpPr>
          <p:nvPr>
            <p:ph type="body" sz="quarter" idx="10"/>
          </p:nvPr>
        </p:nvSpPr>
        <p:spPr>
          <a:xfrm>
            <a:off x="228600" y="2209800"/>
            <a:ext cx="5791200" cy="4419600"/>
          </a:xfrm>
        </p:spPr>
        <p:txBody>
          <a:bodyPr/>
          <a:lstStyle/>
          <a:p>
            <a:r>
              <a:rPr lang="en-US" sz="2400" dirty="0"/>
              <a:t>When entering equations and you find yourself including a literal as part of the equation, ask yourself this question:  </a:t>
            </a:r>
            <a:r>
              <a:rPr lang="en-US" sz="2400" i="1" dirty="0"/>
              <a:t>could the literal value ever change?</a:t>
            </a:r>
            <a:endParaRPr lang="en-US" sz="2400" dirty="0"/>
          </a:p>
          <a:p>
            <a:pPr lvl="1"/>
            <a:r>
              <a:rPr lang="en-US" sz="2000" dirty="0"/>
              <a:t>If you answer YES, it might change, DO use a named constant</a:t>
            </a:r>
          </a:p>
          <a:p>
            <a:pPr lvl="1"/>
            <a:r>
              <a:rPr lang="en-US" sz="2000" dirty="0"/>
              <a:t>If you answer NO, it will never change, do NOT define a named constant (use the literal)</a:t>
            </a:r>
          </a:p>
          <a:p>
            <a:pPr lvl="1"/>
            <a:r>
              <a:rPr lang="en-US" sz="2000" dirty="0"/>
              <a:t>HOWEVER, you might decide to use a named constant even when you don't need one to improve the clarity of your code.</a:t>
            </a:r>
          </a:p>
          <a:p>
            <a:endParaRPr lang="en-US" dirty="0"/>
          </a:p>
        </p:txBody>
      </p:sp>
      <p:pic>
        <p:nvPicPr>
          <p:cNvPr id="4" name="Picture 3"/>
          <p:cNvPicPr>
            <a:picLocks noChangeAspect="1"/>
          </p:cNvPicPr>
          <p:nvPr/>
        </p:nvPicPr>
        <p:blipFill>
          <a:blip r:embed="rId2"/>
          <a:stretch>
            <a:fillRect/>
          </a:stretch>
        </p:blipFill>
        <p:spPr>
          <a:xfrm>
            <a:off x="5049754" y="2971800"/>
            <a:ext cx="4086225" cy="409575"/>
          </a:xfrm>
          <a:prstGeom prst="rect">
            <a:avLst/>
          </a:prstGeom>
        </p:spPr>
      </p:pic>
      <p:pic>
        <p:nvPicPr>
          <p:cNvPr id="5" name="Picture 4"/>
          <p:cNvPicPr>
            <a:picLocks noChangeAspect="1"/>
          </p:cNvPicPr>
          <p:nvPr/>
        </p:nvPicPr>
        <p:blipFill>
          <a:blip r:embed="rId3"/>
          <a:stretch>
            <a:fillRect/>
          </a:stretch>
        </p:blipFill>
        <p:spPr>
          <a:xfrm>
            <a:off x="5270834" y="5486400"/>
            <a:ext cx="3829050" cy="314325"/>
          </a:xfrm>
          <a:prstGeom prst="rect">
            <a:avLst/>
          </a:prstGeom>
        </p:spPr>
      </p:pic>
      <p:sp>
        <p:nvSpPr>
          <p:cNvPr id="6" name="TextBox 5"/>
          <p:cNvSpPr txBox="1"/>
          <p:nvPr/>
        </p:nvSpPr>
        <p:spPr>
          <a:xfrm>
            <a:off x="5943600" y="3733800"/>
            <a:ext cx="2895600" cy="1569660"/>
          </a:xfrm>
          <a:prstGeom prst="rect">
            <a:avLst/>
          </a:prstGeom>
          <a:noFill/>
        </p:spPr>
        <p:txBody>
          <a:bodyPr wrap="square" rtlCol="0">
            <a:spAutoFit/>
          </a:bodyPr>
          <a:lstStyle/>
          <a:p>
            <a:r>
              <a:rPr lang="en-US" sz="1600" b="1" dirty="0" smtClean="0">
                <a:solidFill>
                  <a:srgbClr val="A50021"/>
                </a:solidFill>
              </a:rPr>
              <a:t>The literal is 12..and it will never change- so use “12”</a:t>
            </a:r>
          </a:p>
          <a:p>
            <a:endParaRPr lang="en-US" sz="1600" dirty="0"/>
          </a:p>
          <a:p>
            <a:r>
              <a:rPr lang="en-US" sz="1600" b="1" dirty="0" smtClean="0">
                <a:solidFill>
                  <a:srgbClr val="A50021"/>
                </a:solidFill>
              </a:rPr>
              <a:t>Tax rate may indeed change, so use a constant and set it to 0.055</a:t>
            </a:r>
            <a:endParaRPr lang="en-US" sz="1600" b="1" dirty="0">
              <a:solidFill>
                <a:srgbClr val="A50021"/>
              </a:solidFill>
            </a:endParaRPr>
          </a:p>
        </p:txBody>
      </p:sp>
      <p:cxnSp>
        <p:nvCxnSpPr>
          <p:cNvPr id="8" name="Straight Arrow Connector 7"/>
          <p:cNvCxnSpPr/>
          <p:nvPr/>
        </p:nvCxnSpPr>
        <p:spPr>
          <a:xfrm flipV="1">
            <a:off x="6400800" y="3381375"/>
            <a:ext cx="228600" cy="428625"/>
          </a:xfrm>
          <a:prstGeom prst="straightConnector1">
            <a:avLst/>
          </a:prstGeom>
          <a:ln w="57150">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696200" y="5029200"/>
            <a:ext cx="533400" cy="457200"/>
          </a:xfrm>
          <a:prstGeom prst="straightConnector1">
            <a:avLst/>
          </a:prstGeom>
          <a:ln w="57150">
            <a:solidFill>
              <a:srgbClr val="9900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126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scope</a:t>
            </a:r>
            <a:endParaRPr lang="en-US" dirty="0"/>
          </a:p>
        </p:txBody>
      </p:sp>
      <p:sp>
        <p:nvSpPr>
          <p:cNvPr id="3" name="Text Placeholder 2"/>
          <p:cNvSpPr>
            <a:spLocks noGrp="1"/>
          </p:cNvSpPr>
          <p:nvPr>
            <p:ph type="body" sz="quarter" idx="10"/>
          </p:nvPr>
        </p:nvSpPr>
        <p:spPr>
          <a:xfrm>
            <a:off x="228600" y="2209800"/>
            <a:ext cx="4419600" cy="4419600"/>
          </a:xfrm>
        </p:spPr>
        <p:txBody>
          <a:bodyPr/>
          <a:lstStyle/>
          <a:p>
            <a:pPr marL="342900" lvl="1" indent="-342900">
              <a:buFontTx/>
              <a:buChar char="•"/>
            </a:pPr>
            <a:r>
              <a:rPr lang="en-US" dirty="0"/>
              <a:t>Variable scope refers to the part(s) of a program that have access to a variable.</a:t>
            </a:r>
          </a:p>
          <a:p>
            <a:pPr lvl="1"/>
            <a:r>
              <a:rPr lang="en-US" dirty="0" smtClean="0"/>
              <a:t>Local</a:t>
            </a:r>
          </a:p>
          <a:p>
            <a:pPr lvl="1"/>
            <a:r>
              <a:rPr lang="en-US" dirty="0" smtClean="0"/>
              <a:t>Class –level</a:t>
            </a:r>
          </a:p>
          <a:p>
            <a:pPr lvl="1"/>
            <a:r>
              <a:rPr lang="en-US" dirty="0" smtClean="0"/>
              <a:t>Global</a:t>
            </a:r>
          </a:p>
          <a:p>
            <a:pPr lvl="1"/>
            <a:endParaRPr lang="en-US" dirty="0"/>
          </a:p>
        </p:txBody>
      </p:sp>
      <p:pic>
        <p:nvPicPr>
          <p:cNvPr id="4" name="Picture 3"/>
          <p:cNvPicPr>
            <a:picLocks noChangeAspect="1"/>
          </p:cNvPicPr>
          <p:nvPr/>
        </p:nvPicPr>
        <p:blipFill>
          <a:blip r:embed="rId2"/>
          <a:stretch>
            <a:fillRect/>
          </a:stretch>
        </p:blipFill>
        <p:spPr>
          <a:xfrm>
            <a:off x="4972594" y="2590800"/>
            <a:ext cx="4191000" cy="3352800"/>
          </a:xfrm>
          <a:prstGeom prst="rect">
            <a:avLst/>
          </a:prstGeom>
        </p:spPr>
      </p:pic>
    </p:spTree>
    <p:extLst>
      <p:ext uri="{BB962C8B-B14F-4D97-AF65-F5344CB8AC3E}">
        <p14:creationId xmlns:p14="http://schemas.microsoft.com/office/powerpoint/2010/main" val="2439324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variables</a:t>
            </a:r>
            <a:endParaRPr lang="en-US" dirty="0"/>
          </a:p>
        </p:txBody>
      </p:sp>
      <p:sp>
        <p:nvSpPr>
          <p:cNvPr id="3" name="Text Placeholder 2"/>
          <p:cNvSpPr>
            <a:spLocks noGrp="1"/>
          </p:cNvSpPr>
          <p:nvPr>
            <p:ph type="body" sz="quarter" idx="10"/>
          </p:nvPr>
        </p:nvSpPr>
        <p:spPr>
          <a:xfrm>
            <a:off x="228600" y="2209800"/>
            <a:ext cx="3810000" cy="4419600"/>
          </a:xfrm>
        </p:spPr>
        <p:txBody>
          <a:bodyPr/>
          <a:lstStyle/>
          <a:p>
            <a:r>
              <a:rPr lang="en-US" dirty="0"/>
              <a:t>Declared in method</a:t>
            </a:r>
          </a:p>
          <a:p>
            <a:r>
              <a:rPr lang="en-US" dirty="0"/>
              <a:t>Only available in that method</a:t>
            </a:r>
          </a:p>
          <a:p>
            <a:r>
              <a:rPr lang="en-US" dirty="0"/>
              <a:t>When method ends, memory returned to operating system.</a:t>
            </a:r>
          </a:p>
          <a:p>
            <a:endParaRPr lang="en-US" dirty="0"/>
          </a:p>
        </p:txBody>
      </p:sp>
      <p:pic>
        <p:nvPicPr>
          <p:cNvPr id="4" name="Picture 3"/>
          <p:cNvPicPr>
            <a:picLocks noChangeAspect="1"/>
          </p:cNvPicPr>
          <p:nvPr/>
        </p:nvPicPr>
        <p:blipFill>
          <a:blip r:embed="rId3"/>
          <a:stretch>
            <a:fillRect/>
          </a:stretch>
        </p:blipFill>
        <p:spPr>
          <a:xfrm>
            <a:off x="4038600" y="2362200"/>
            <a:ext cx="4981575" cy="1714500"/>
          </a:xfrm>
          <a:prstGeom prst="rect">
            <a:avLst/>
          </a:prstGeom>
        </p:spPr>
      </p:pic>
    </p:spTree>
    <p:extLst>
      <p:ext uri="{BB962C8B-B14F-4D97-AF65-F5344CB8AC3E}">
        <p14:creationId xmlns:p14="http://schemas.microsoft.com/office/powerpoint/2010/main" val="1573597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level variables</a:t>
            </a:r>
            <a:endParaRPr lang="en-US" dirty="0"/>
          </a:p>
        </p:txBody>
      </p:sp>
      <p:sp>
        <p:nvSpPr>
          <p:cNvPr id="3" name="Text Placeholder 2"/>
          <p:cNvSpPr>
            <a:spLocks noGrp="1"/>
          </p:cNvSpPr>
          <p:nvPr>
            <p:ph type="body" sz="quarter" idx="10"/>
          </p:nvPr>
        </p:nvSpPr>
        <p:spPr>
          <a:xfrm>
            <a:off x="228600" y="2209800"/>
            <a:ext cx="4495800" cy="4419600"/>
          </a:xfrm>
        </p:spPr>
        <p:txBody>
          <a:bodyPr/>
          <a:lstStyle/>
          <a:p>
            <a:r>
              <a:rPr lang="en-US" sz="2400" dirty="0"/>
              <a:t>Book refers to these as </a:t>
            </a:r>
            <a:r>
              <a:rPr lang="en-US" sz="2400" i="1" dirty="0"/>
              <a:t>fields</a:t>
            </a:r>
            <a:endParaRPr lang="en-US" sz="2400" dirty="0"/>
          </a:p>
          <a:p>
            <a:r>
              <a:rPr lang="en-US" sz="2400" dirty="0"/>
              <a:t>Declared outside of all methods, just under the </a:t>
            </a:r>
            <a:r>
              <a:rPr lang="en-US" sz="1800" dirty="0"/>
              <a:t>partial class</a:t>
            </a:r>
            <a:r>
              <a:rPr lang="en-US" sz="2400" dirty="0"/>
              <a:t> heading</a:t>
            </a:r>
          </a:p>
          <a:p>
            <a:r>
              <a:rPr lang="en-US" sz="2400" dirty="0"/>
              <a:t>Declared using </a:t>
            </a:r>
            <a:r>
              <a:rPr lang="en-US" sz="1800" dirty="0"/>
              <a:t>private</a:t>
            </a:r>
            <a:r>
              <a:rPr lang="en-US" sz="2400" dirty="0"/>
              <a:t> keyword </a:t>
            </a:r>
          </a:p>
          <a:p>
            <a:r>
              <a:rPr lang="en-US" sz="2400" dirty="0"/>
              <a:t>Available to all methods from any object on the form</a:t>
            </a:r>
          </a:p>
          <a:p>
            <a:r>
              <a:rPr lang="en-US" sz="2400" dirty="0"/>
              <a:t>Removed from memory when form is unloaded</a:t>
            </a:r>
          </a:p>
          <a:p>
            <a:endParaRPr lang="en-US" dirty="0"/>
          </a:p>
        </p:txBody>
      </p:sp>
      <p:pic>
        <p:nvPicPr>
          <p:cNvPr id="4" name="Picture 3"/>
          <p:cNvPicPr>
            <a:picLocks noChangeAspect="1"/>
          </p:cNvPicPr>
          <p:nvPr/>
        </p:nvPicPr>
        <p:blipFill>
          <a:blip r:embed="rId3"/>
          <a:stretch>
            <a:fillRect/>
          </a:stretch>
        </p:blipFill>
        <p:spPr>
          <a:xfrm>
            <a:off x="5279087" y="2362200"/>
            <a:ext cx="3864913" cy="2743200"/>
          </a:xfrm>
          <a:prstGeom prst="rect">
            <a:avLst/>
          </a:prstGeom>
        </p:spPr>
      </p:pic>
    </p:spTree>
    <p:extLst>
      <p:ext uri="{BB962C8B-B14F-4D97-AF65-F5344CB8AC3E}">
        <p14:creationId xmlns:p14="http://schemas.microsoft.com/office/powerpoint/2010/main" val="1747395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Variables</a:t>
            </a:r>
            <a:endParaRPr lang="en-US" dirty="0"/>
          </a:p>
        </p:txBody>
      </p:sp>
      <p:sp>
        <p:nvSpPr>
          <p:cNvPr id="3" name="Text Placeholder 2"/>
          <p:cNvSpPr>
            <a:spLocks noGrp="1"/>
          </p:cNvSpPr>
          <p:nvPr>
            <p:ph type="body" sz="quarter" idx="10"/>
          </p:nvPr>
        </p:nvSpPr>
        <p:spPr>
          <a:xfrm>
            <a:off x="228600" y="2209800"/>
            <a:ext cx="4419600" cy="4419600"/>
          </a:xfrm>
        </p:spPr>
        <p:txBody>
          <a:bodyPr/>
          <a:lstStyle/>
          <a:p>
            <a:r>
              <a:rPr lang="en-US" sz="2000" dirty="0"/>
              <a:t>Declared in a separate file called a code </a:t>
            </a:r>
            <a:r>
              <a:rPr lang="en-US" sz="2000" dirty="0" smtClean="0"/>
              <a:t>module, or as a public static </a:t>
            </a:r>
            <a:r>
              <a:rPr lang="en-US" sz="2000" dirty="0" err="1" smtClean="0"/>
              <a:t>int</a:t>
            </a:r>
            <a:r>
              <a:rPr lang="en-US" sz="2000" dirty="0" smtClean="0"/>
              <a:t> property</a:t>
            </a:r>
            <a:endParaRPr lang="en-US" sz="2000" dirty="0"/>
          </a:p>
          <a:p>
            <a:r>
              <a:rPr lang="en-US" sz="2000" dirty="0" smtClean="0"/>
              <a:t>Code module: In </a:t>
            </a:r>
            <a:r>
              <a:rPr lang="en-US" sz="2000" dirty="0"/>
              <a:t>C#: Project </a:t>
            </a:r>
            <a:r>
              <a:rPr lang="en-US" sz="2000" dirty="0">
                <a:sym typeface="Marlett" pitchFamily="2" charset="2"/>
              </a:rPr>
              <a:t></a:t>
            </a:r>
            <a:r>
              <a:rPr lang="en-US" sz="2000" dirty="0"/>
              <a:t> Add New </a:t>
            </a:r>
            <a:r>
              <a:rPr lang="en-US" sz="2000" dirty="0" err="1"/>
              <a:t>Item</a:t>
            </a:r>
            <a:r>
              <a:rPr lang="en-US" sz="2000" dirty="0" err="1">
                <a:sym typeface="Marlett" pitchFamily="2" charset="2"/>
              </a:rPr>
              <a:t></a:t>
            </a:r>
            <a:r>
              <a:rPr lang="en-US" sz="2000" dirty="0" err="1"/>
              <a:t>Code</a:t>
            </a:r>
            <a:r>
              <a:rPr lang="en-US" sz="2000" dirty="0"/>
              <a:t> File</a:t>
            </a:r>
          </a:p>
          <a:p>
            <a:r>
              <a:rPr lang="en-US" sz="2000" dirty="0"/>
              <a:t>Available to all methods in all </a:t>
            </a:r>
            <a:r>
              <a:rPr lang="en-US" sz="2000" dirty="0" smtClean="0"/>
              <a:t>windows</a:t>
            </a:r>
            <a:endParaRPr lang="en-US" sz="2000" dirty="0"/>
          </a:p>
          <a:p>
            <a:r>
              <a:rPr lang="en-US" sz="2000" dirty="0"/>
              <a:t>Removed from memory when project (program) ends</a:t>
            </a:r>
          </a:p>
          <a:p>
            <a:r>
              <a:rPr lang="en-US" sz="2000" dirty="0"/>
              <a:t>Only use of </a:t>
            </a:r>
            <a:r>
              <a:rPr lang="en-US" sz="1400" dirty="0"/>
              <a:t>public</a:t>
            </a:r>
            <a:r>
              <a:rPr lang="en-US" sz="2000" dirty="0"/>
              <a:t> declaration (outside of classes)</a:t>
            </a:r>
          </a:p>
        </p:txBody>
      </p:sp>
      <p:pic>
        <p:nvPicPr>
          <p:cNvPr id="4" name="Picture 3"/>
          <p:cNvPicPr>
            <a:picLocks noChangeAspect="1"/>
          </p:cNvPicPr>
          <p:nvPr/>
        </p:nvPicPr>
        <p:blipFill>
          <a:blip r:embed="rId2"/>
          <a:stretch>
            <a:fillRect/>
          </a:stretch>
        </p:blipFill>
        <p:spPr>
          <a:xfrm>
            <a:off x="4648200" y="2895600"/>
            <a:ext cx="4419600" cy="685800"/>
          </a:xfrm>
          <a:prstGeom prst="rect">
            <a:avLst/>
          </a:prstGeom>
        </p:spPr>
      </p:pic>
      <p:pic>
        <p:nvPicPr>
          <p:cNvPr id="5" name="Picture 4"/>
          <p:cNvPicPr>
            <a:picLocks noChangeAspect="1"/>
          </p:cNvPicPr>
          <p:nvPr/>
        </p:nvPicPr>
        <p:blipFill>
          <a:blip r:embed="rId3"/>
          <a:stretch>
            <a:fillRect/>
          </a:stretch>
        </p:blipFill>
        <p:spPr>
          <a:xfrm>
            <a:off x="4648200" y="5014023"/>
            <a:ext cx="4419600" cy="888157"/>
          </a:xfrm>
          <a:prstGeom prst="rect">
            <a:avLst/>
          </a:prstGeom>
        </p:spPr>
      </p:pic>
      <p:sp>
        <p:nvSpPr>
          <p:cNvPr id="6" name="TextBox 5"/>
          <p:cNvSpPr txBox="1"/>
          <p:nvPr/>
        </p:nvSpPr>
        <p:spPr>
          <a:xfrm>
            <a:off x="4648200" y="3733800"/>
            <a:ext cx="4191000" cy="923330"/>
          </a:xfrm>
          <a:prstGeom prst="rect">
            <a:avLst/>
          </a:prstGeom>
          <a:noFill/>
        </p:spPr>
        <p:txBody>
          <a:bodyPr wrap="square" rtlCol="0">
            <a:spAutoFit/>
          </a:bodyPr>
          <a:lstStyle/>
          <a:p>
            <a:r>
              <a:rPr lang="en-US" dirty="0" smtClean="0"/>
              <a:t>Assign the variable as noted above, then in the other window you can access it as noted below.</a:t>
            </a:r>
            <a:endParaRPr lang="en-US" dirty="0"/>
          </a:p>
        </p:txBody>
      </p:sp>
    </p:spTree>
    <p:extLst>
      <p:ext uri="{BB962C8B-B14F-4D97-AF65-F5344CB8AC3E}">
        <p14:creationId xmlns:p14="http://schemas.microsoft.com/office/powerpoint/2010/main" val="353379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Wpf</a:t>
            </a:r>
            <a:r>
              <a:rPr lang="en-US" dirty="0" smtClean="0"/>
              <a:t> layout</a:t>
            </a:r>
            <a:endParaRPr lang="en-US" dirty="0"/>
          </a:p>
        </p:txBody>
      </p:sp>
      <p:pic>
        <p:nvPicPr>
          <p:cNvPr id="21506" name="Picture 2" descr="https://i-msdn.sec.s-msft.com/dynimg/IC3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89664"/>
            <a:ext cx="6172200" cy="496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750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declare variables</a:t>
            </a:r>
            <a:endParaRPr lang="en-US" dirty="0"/>
          </a:p>
        </p:txBody>
      </p:sp>
      <p:sp>
        <p:nvSpPr>
          <p:cNvPr id="3" name="Text Placeholder 2"/>
          <p:cNvSpPr>
            <a:spLocks noGrp="1"/>
          </p:cNvSpPr>
          <p:nvPr>
            <p:ph type="body" sz="quarter" idx="10"/>
          </p:nvPr>
        </p:nvSpPr>
        <p:spPr>
          <a:xfrm>
            <a:off x="228600" y="2209800"/>
            <a:ext cx="5791200" cy="4419600"/>
          </a:xfrm>
        </p:spPr>
        <p:txBody>
          <a:bodyPr/>
          <a:lstStyle/>
          <a:p>
            <a:r>
              <a:rPr lang="en-US" sz="2000" dirty="0"/>
              <a:t>To make your program as memory efficient as possible, declare variables and constants at the </a:t>
            </a:r>
            <a:r>
              <a:rPr lang="en-US" sz="2000" i="1" dirty="0"/>
              <a:t>lowest level</a:t>
            </a:r>
            <a:r>
              <a:rPr lang="en-US" sz="2000" dirty="0"/>
              <a:t> possible.</a:t>
            </a:r>
          </a:p>
          <a:p>
            <a:pPr lvl="1"/>
            <a:r>
              <a:rPr lang="en-US" sz="1800" dirty="0"/>
              <a:t>Initially, declare variables locally (within a method)</a:t>
            </a:r>
          </a:p>
          <a:p>
            <a:pPr lvl="1"/>
            <a:r>
              <a:rPr lang="en-US" sz="1800" dirty="0"/>
              <a:t>If you discover more than one method must access the variable, make it class-level (a field).</a:t>
            </a:r>
          </a:p>
          <a:p>
            <a:pPr lvl="1"/>
            <a:r>
              <a:rPr lang="en-US" sz="1800" dirty="0"/>
              <a:t>If you discover more than one form must access the variable, move it to a code module to make it global.</a:t>
            </a:r>
          </a:p>
          <a:p>
            <a:r>
              <a:rPr lang="en-US" sz="2000" b="1" dirty="0"/>
              <a:t>Exception</a:t>
            </a:r>
            <a:r>
              <a:rPr lang="en-US" sz="2000" dirty="0"/>
              <a:t>: constants are rarely local. Start them out as class-level. Make them global only when necessary (multiple forms need access to constant).</a:t>
            </a:r>
          </a:p>
        </p:txBody>
      </p:sp>
      <p:pic>
        <p:nvPicPr>
          <p:cNvPr id="20482" name="Picture 2" descr="http://findicons.com/files/icons/750/aquanox_mini/256/glo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777" y="2133601"/>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400800" y="4800600"/>
            <a:ext cx="2540783" cy="1290637"/>
          </a:xfrm>
          <a:prstGeom prst="rect">
            <a:avLst/>
          </a:prstGeom>
        </p:spPr>
      </p:pic>
    </p:spTree>
    <p:extLst>
      <p:ext uri="{BB962C8B-B14F-4D97-AF65-F5344CB8AC3E}">
        <p14:creationId xmlns:p14="http://schemas.microsoft.com/office/powerpoint/2010/main" val="2415494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Multiple variable declarations</a:t>
            </a:r>
            <a:endParaRPr lang="en-US" sz="3600" dirty="0"/>
          </a:p>
        </p:txBody>
      </p:sp>
      <p:sp>
        <p:nvSpPr>
          <p:cNvPr id="3" name="Text Placeholder 2"/>
          <p:cNvSpPr>
            <a:spLocks noGrp="1"/>
          </p:cNvSpPr>
          <p:nvPr>
            <p:ph type="body" sz="quarter" idx="10"/>
          </p:nvPr>
        </p:nvSpPr>
        <p:spPr>
          <a:xfrm>
            <a:off x="228600" y="2209800"/>
            <a:ext cx="4160520" cy="4419600"/>
          </a:xfrm>
        </p:spPr>
        <p:txBody>
          <a:bodyPr/>
          <a:lstStyle/>
          <a:p>
            <a:r>
              <a:rPr lang="en-US" sz="2000" dirty="0"/>
              <a:t>Can’t declare variable more than once in a method.</a:t>
            </a:r>
          </a:p>
          <a:p>
            <a:r>
              <a:rPr lang="en-US" sz="2000" dirty="0"/>
              <a:t>Variables with same name can be declared at each scope level (local, form, global)</a:t>
            </a:r>
          </a:p>
          <a:p>
            <a:pPr lvl="1"/>
            <a:r>
              <a:rPr lang="en-US" sz="1800" dirty="0"/>
              <a:t>Method will use the variable with the </a:t>
            </a:r>
            <a:r>
              <a:rPr lang="en-US" sz="1800" i="1" dirty="0"/>
              <a:t>closest</a:t>
            </a:r>
            <a:r>
              <a:rPr lang="en-US" sz="1800" dirty="0"/>
              <a:t> scope (local, form, global)</a:t>
            </a:r>
          </a:p>
          <a:p>
            <a:r>
              <a:rPr lang="en-US" sz="2000" dirty="0"/>
              <a:t>Can be confusing. Normally don’t give form-level and local variables the same names </a:t>
            </a:r>
            <a:r>
              <a:rPr lang="en-US" sz="2400" dirty="0"/>
              <a:t/>
            </a:r>
            <a:br>
              <a:rPr lang="en-US" sz="2400" dirty="0"/>
            </a:br>
            <a:endParaRPr lang="en-US" sz="2400" dirty="0"/>
          </a:p>
        </p:txBody>
      </p:sp>
      <p:pic>
        <p:nvPicPr>
          <p:cNvPr id="4" name="Picture 3"/>
          <p:cNvPicPr>
            <a:picLocks noChangeAspect="1"/>
          </p:cNvPicPr>
          <p:nvPr/>
        </p:nvPicPr>
        <p:blipFill>
          <a:blip r:embed="rId2"/>
          <a:stretch>
            <a:fillRect/>
          </a:stretch>
        </p:blipFill>
        <p:spPr>
          <a:xfrm>
            <a:off x="4389120" y="2514600"/>
            <a:ext cx="4724400" cy="3076575"/>
          </a:xfrm>
          <a:prstGeom prst="rect">
            <a:avLst/>
          </a:prstGeom>
        </p:spPr>
      </p:pic>
      <p:cxnSp>
        <p:nvCxnSpPr>
          <p:cNvPr id="6" name="Straight Arrow Connector 5"/>
          <p:cNvCxnSpPr/>
          <p:nvPr/>
        </p:nvCxnSpPr>
        <p:spPr>
          <a:xfrm flipV="1">
            <a:off x="3810000" y="3048000"/>
            <a:ext cx="914400" cy="685800"/>
          </a:xfrm>
          <a:prstGeom prst="straightConnector1">
            <a:avLst/>
          </a:prstGeom>
          <a:ln w="57150">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10000" y="3886200"/>
            <a:ext cx="1143000" cy="1219200"/>
          </a:xfrm>
          <a:prstGeom prst="straightConnector1">
            <a:avLst/>
          </a:prstGeom>
          <a:ln w="57150">
            <a:solidFill>
              <a:srgbClr val="A500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8320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Sequential processing-input</a:t>
            </a:r>
            <a:endParaRPr lang="en-US" sz="3600" dirty="0"/>
          </a:p>
        </p:txBody>
      </p:sp>
      <p:sp>
        <p:nvSpPr>
          <p:cNvPr id="3" name="Text Placeholder 2"/>
          <p:cNvSpPr>
            <a:spLocks noGrp="1"/>
          </p:cNvSpPr>
          <p:nvPr>
            <p:ph type="body" sz="quarter" idx="10"/>
          </p:nvPr>
        </p:nvSpPr>
        <p:spPr/>
        <p:txBody>
          <a:bodyPr/>
          <a:lstStyle/>
          <a:p>
            <a:pPr lvl="1"/>
            <a:r>
              <a:rPr lang="en-US" dirty="0"/>
              <a:t>In object-oriented languages like C#, input is normally handled by the objects on a form.</a:t>
            </a:r>
          </a:p>
          <a:p>
            <a:pPr lvl="2"/>
            <a:r>
              <a:rPr lang="en-US" dirty="0"/>
              <a:t>User enters data in a </a:t>
            </a:r>
            <a:r>
              <a:rPr lang="en-US" dirty="0" err="1"/>
              <a:t>TextBox</a:t>
            </a:r>
            <a:r>
              <a:rPr lang="en-US" dirty="0"/>
              <a:t>, selects a date from a </a:t>
            </a:r>
            <a:r>
              <a:rPr lang="en-US" dirty="0" err="1"/>
              <a:t>DateTimePicker</a:t>
            </a:r>
            <a:r>
              <a:rPr lang="en-US" dirty="0"/>
              <a:t>, selects a </a:t>
            </a:r>
            <a:r>
              <a:rPr lang="en-US" dirty="0" err="1"/>
              <a:t>RadioButton</a:t>
            </a:r>
            <a:r>
              <a:rPr lang="en-US" dirty="0"/>
              <a:t>, etc.</a:t>
            </a:r>
          </a:p>
          <a:p>
            <a:pPr lvl="1"/>
            <a:r>
              <a:rPr lang="en-US" dirty="0"/>
              <a:t>Once you've added these objects to a form, no additional coding is required to get them to accept user input.</a:t>
            </a:r>
          </a:p>
          <a:p>
            <a:endParaRPr lang="en-US" dirty="0"/>
          </a:p>
        </p:txBody>
      </p:sp>
    </p:spTree>
    <p:extLst>
      <p:ext uri="{BB962C8B-B14F-4D97-AF65-F5344CB8AC3E}">
        <p14:creationId xmlns:p14="http://schemas.microsoft.com/office/powerpoint/2010/main" val="322489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data types</a:t>
            </a:r>
            <a:endParaRPr lang="en-US" dirty="0"/>
          </a:p>
        </p:txBody>
      </p:sp>
      <p:sp>
        <p:nvSpPr>
          <p:cNvPr id="3" name="Text Placeholder 2"/>
          <p:cNvSpPr>
            <a:spLocks noGrp="1"/>
          </p:cNvSpPr>
          <p:nvPr>
            <p:ph type="body" sz="quarter" idx="10"/>
          </p:nvPr>
        </p:nvSpPr>
        <p:spPr>
          <a:xfrm>
            <a:off x="228600" y="2209800"/>
            <a:ext cx="5334000" cy="4419600"/>
          </a:xfrm>
        </p:spPr>
        <p:txBody>
          <a:bodyPr/>
          <a:lstStyle/>
          <a:p>
            <a:r>
              <a:rPr lang="en-US" sz="2800" dirty="0"/>
              <a:t>Users normally enter data into </a:t>
            </a:r>
            <a:r>
              <a:rPr lang="en-US" sz="2800" dirty="0" err="1"/>
              <a:t>TextBoxes</a:t>
            </a:r>
            <a:r>
              <a:rPr lang="en-US" sz="2800" dirty="0"/>
              <a:t>.  The </a:t>
            </a:r>
            <a:r>
              <a:rPr lang="en-US" sz="2800" dirty="0" err="1"/>
              <a:t>TextBox</a:t>
            </a:r>
            <a:r>
              <a:rPr lang="en-US" sz="2800" dirty="0"/>
              <a:t> Text property is of type string.</a:t>
            </a:r>
          </a:p>
          <a:p>
            <a:r>
              <a:rPr lang="en-US" sz="2800" dirty="0"/>
              <a:t>C# does not allow the </a:t>
            </a:r>
            <a:r>
              <a:rPr lang="en-US" sz="2800" i="1" dirty="0"/>
              <a:t>implicit</a:t>
            </a:r>
            <a:r>
              <a:rPr lang="en-US" sz="2800" dirty="0"/>
              <a:t> (automatic) conversion from strings to numbers.</a:t>
            </a:r>
          </a:p>
          <a:p>
            <a:r>
              <a:rPr lang="en-US" sz="2800" dirty="0"/>
              <a:t>Therefore, you'll have to learn how to </a:t>
            </a:r>
            <a:r>
              <a:rPr lang="en-US" sz="2800" i="1" dirty="0"/>
              <a:t>explicitly</a:t>
            </a:r>
            <a:r>
              <a:rPr lang="en-US" sz="2800" dirty="0"/>
              <a:t> (manually) convert strings to numbers.</a:t>
            </a:r>
          </a:p>
          <a:p>
            <a:endParaRPr lang="en-US" dirty="0"/>
          </a:p>
        </p:txBody>
      </p:sp>
      <p:pic>
        <p:nvPicPr>
          <p:cNvPr id="5" name="Picture 4"/>
          <p:cNvPicPr>
            <a:picLocks noChangeAspect="1"/>
          </p:cNvPicPr>
          <p:nvPr/>
        </p:nvPicPr>
        <p:blipFill>
          <a:blip r:embed="rId3"/>
          <a:stretch>
            <a:fillRect/>
          </a:stretch>
        </p:blipFill>
        <p:spPr>
          <a:xfrm>
            <a:off x="5410200" y="2819401"/>
            <a:ext cx="3357130" cy="2764998"/>
          </a:xfrm>
          <a:prstGeom prst="rect">
            <a:avLst/>
          </a:prstGeom>
        </p:spPr>
      </p:pic>
    </p:spTree>
    <p:extLst>
      <p:ext uri="{BB962C8B-B14F-4D97-AF65-F5344CB8AC3E}">
        <p14:creationId xmlns:p14="http://schemas.microsoft.com/office/powerpoint/2010/main" val="4199848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typecasting</a:t>
            </a:r>
            <a:endParaRPr lang="en-US" dirty="0"/>
          </a:p>
        </p:txBody>
      </p:sp>
      <p:pic>
        <p:nvPicPr>
          <p:cNvPr id="4" name="Picture 3"/>
          <p:cNvPicPr>
            <a:picLocks noChangeAspect="1"/>
          </p:cNvPicPr>
          <p:nvPr/>
        </p:nvPicPr>
        <p:blipFill>
          <a:blip r:embed="rId3"/>
          <a:stretch>
            <a:fillRect/>
          </a:stretch>
        </p:blipFill>
        <p:spPr>
          <a:xfrm>
            <a:off x="4953000" y="2514600"/>
            <a:ext cx="4240481" cy="3419026"/>
          </a:xfrm>
          <a:prstGeom prst="rect">
            <a:avLst/>
          </a:prstGeom>
        </p:spPr>
      </p:pic>
      <p:sp>
        <p:nvSpPr>
          <p:cNvPr id="3" name="Text Placeholder 2"/>
          <p:cNvSpPr>
            <a:spLocks noGrp="1"/>
          </p:cNvSpPr>
          <p:nvPr>
            <p:ph type="body" sz="quarter" idx="10"/>
          </p:nvPr>
        </p:nvSpPr>
        <p:spPr>
          <a:xfrm>
            <a:off x="228600" y="2209800"/>
            <a:ext cx="4495800" cy="4419600"/>
          </a:xfrm>
        </p:spPr>
        <p:txBody>
          <a:bodyPr/>
          <a:lstStyle/>
          <a:p>
            <a:r>
              <a:rPr lang="en-US" dirty="0" smtClean="0"/>
              <a:t>done automatically by the compiler</a:t>
            </a:r>
          </a:p>
          <a:p>
            <a:pPr lvl="1"/>
            <a:r>
              <a:rPr lang="en-US" dirty="0" smtClean="0"/>
              <a:t>moves a lower precision data type to a higher precision one</a:t>
            </a:r>
          </a:p>
          <a:p>
            <a:pPr lvl="1"/>
            <a:r>
              <a:rPr lang="en-US" dirty="0" smtClean="0"/>
              <a:t>1 to 1.00 for example</a:t>
            </a:r>
          </a:p>
          <a:p>
            <a:pPr lvl="1"/>
            <a:r>
              <a:rPr lang="en-US" dirty="0" err="1" smtClean="0"/>
              <a:t>int</a:t>
            </a:r>
            <a:r>
              <a:rPr lang="en-US" dirty="0" smtClean="0"/>
              <a:t> to long, although they would appear the same</a:t>
            </a:r>
          </a:p>
          <a:p>
            <a:pPr lvl="1"/>
            <a:endParaRPr lang="en-US" dirty="0"/>
          </a:p>
        </p:txBody>
      </p:sp>
    </p:spTree>
    <p:extLst>
      <p:ext uri="{BB962C8B-B14F-4D97-AF65-F5344CB8AC3E}">
        <p14:creationId xmlns:p14="http://schemas.microsoft.com/office/powerpoint/2010/main" val="1085219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castings</a:t>
            </a:r>
            <a:endParaRPr lang="en-US" dirty="0"/>
          </a:p>
        </p:txBody>
      </p:sp>
      <p:pic>
        <p:nvPicPr>
          <p:cNvPr id="4" name="Picture 3"/>
          <p:cNvPicPr>
            <a:picLocks noChangeAspect="1"/>
          </p:cNvPicPr>
          <p:nvPr/>
        </p:nvPicPr>
        <p:blipFill>
          <a:blip r:embed="rId3"/>
          <a:stretch>
            <a:fillRect/>
          </a:stretch>
        </p:blipFill>
        <p:spPr>
          <a:xfrm>
            <a:off x="609600" y="1828800"/>
            <a:ext cx="7848600" cy="4831079"/>
          </a:xfrm>
          <a:prstGeom prst="rect">
            <a:avLst/>
          </a:prstGeom>
        </p:spPr>
      </p:pic>
    </p:spTree>
    <p:extLst>
      <p:ext uri="{BB962C8B-B14F-4D97-AF65-F5344CB8AC3E}">
        <p14:creationId xmlns:p14="http://schemas.microsoft.com/office/powerpoint/2010/main" val="2922583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conversions</a:t>
            </a:r>
            <a:endParaRPr lang="en-US" dirty="0"/>
          </a:p>
        </p:txBody>
      </p:sp>
      <p:sp>
        <p:nvSpPr>
          <p:cNvPr id="3" name="Text Placeholder 2"/>
          <p:cNvSpPr>
            <a:spLocks noGrp="1"/>
          </p:cNvSpPr>
          <p:nvPr>
            <p:ph type="body" sz="quarter" idx="10"/>
          </p:nvPr>
        </p:nvSpPr>
        <p:spPr/>
        <p:txBody>
          <a:bodyPr/>
          <a:lstStyle/>
          <a:p>
            <a:r>
              <a:rPr lang="en-US" sz="2400" dirty="0"/>
              <a:t>Implicit conversions: No special syntax is required because the conversion is type safe and no data will be lost. Examples include conversions from smaller to larger integral types, </a:t>
            </a:r>
            <a:endParaRPr lang="en-US" sz="2400" dirty="0" smtClean="0"/>
          </a:p>
          <a:p>
            <a:r>
              <a:rPr lang="en-US" sz="2400" dirty="0" smtClean="0"/>
              <a:t>Explicit </a:t>
            </a:r>
            <a:r>
              <a:rPr lang="en-US" sz="2400" dirty="0"/>
              <a:t>conversions (casts): Explicit conversions require a cast operator. Casting is required when information might be lost in the </a:t>
            </a:r>
            <a:r>
              <a:rPr lang="en-US" sz="2400" dirty="0" smtClean="0"/>
              <a:t>conversion.  Typical </a:t>
            </a:r>
            <a:r>
              <a:rPr lang="en-US" sz="2400" dirty="0"/>
              <a:t>examples include numeric conversion to a type that has less precision or a smaller </a:t>
            </a:r>
            <a:r>
              <a:rPr lang="en-US" sz="2400" dirty="0" smtClean="0"/>
              <a:t>range.</a:t>
            </a:r>
            <a:endParaRPr lang="en-US" sz="2400" dirty="0"/>
          </a:p>
        </p:txBody>
      </p:sp>
    </p:spTree>
    <p:extLst>
      <p:ext uri="{BB962C8B-B14F-4D97-AF65-F5344CB8AC3E}">
        <p14:creationId xmlns:p14="http://schemas.microsoft.com/office/powerpoint/2010/main" val="1793322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conversions</a:t>
            </a:r>
            <a:endParaRPr lang="en-US" dirty="0"/>
          </a:p>
        </p:txBody>
      </p:sp>
      <p:sp>
        <p:nvSpPr>
          <p:cNvPr id="3" name="Text Placeholder 2"/>
          <p:cNvSpPr>
            <a:spLocks noGrp="1"/>
          </p:cNvSpPr>
          <p:nvPr>
            <p:ph type="body" sz="quarter" idx="10"/>
          </p:nvPr>
        </p:nvSpPr>
        <p:spPr>
          <a:xfrm>
            <a:off x="228600" y="2209800"/>
            <a:ext cx="6629400" cy="4419600"/>
          </a:xfrm>
        </p:spPr>
        <p:txBody>
          <a:bodyPr/>
          <a:lstStyle/>
          <a:p>
            <a:r>
              <a:rPr lang="en-US" sz="2800" dirty="0" smtClean="0"/>
              <a:t>parse – tells the program to interpret a string</a:t>
            </a:r>
          </a:p>
          <a:p>
            <a:pPr lvl="1"/>
            <a:r>
              <a:rPr lang="en-US" sz="2400" dirty="0" err="1" smtClean="0"/>
              <a:t>int.parse</a:t>
            </a:r>
            <a:r>
              <a:rPr lang="en-US" sz="2400" dirty="0" smtClean="0"/>
              <a:t>(variable);</a:t>
            </a:r>
          </a:p>
          <a:p>
            <a:r>
              <a:rPr lang="en-US" sz="2800" dirty="0" smtClean="0"/>
              <a:t>casting – tell compiler that an object is really something else, without changing it.  may have data loss</a:t>
            </a:r>
          </a:p>
          <a:p>
            <a:pPr lvl="1"/>
            <a:r>
              <a:rPr lang="en-US" sz="2400" dirty="0" err="1" smtClean="0"/>
              <a:t>vNewDataTypevariable</a:t>
            </a:r>
            <a:r>
              <a:rPr lang="en-US" sz="2400" dirty="0" smtClean="0"/>
              <a:t>= (</a:t>
            </a:r>
            <a:r>
              <a:rPr lang="en-US" sz="2400" dirty="0" err="1" smtClean="0"/>
              <a:t>int</a:t>
            </a:r>
            <a:r>
              <a:rPr lang="en-US" sz="2400" dirty="0" smtClean="0"/>
              <a:t>)</a:t>
            </a:r>
            <a:r>
              <a:rPr lang="en-US" sz="2400" dirty="0" err="1" smtClean="0"/>
              <a:t>vOldDataTypeVariable</a:t>
            </a:r>
            <a:r>
              <a:rPr lang="en-US" sz="2400" dirty="0" smtClean="0"/>
              <a:t>;</a:t>
            </a:r>
          </a:p>
          <a:p>
            <a:pPr lvl="1"/>
            <a:endParaRPr lang="en-US" dirty="0"/>
          </a:p>
        </p:txBody>
      </p:sp>
      <p:pic>
        <p:nvPicPr>
          <p:cNvPr id="4" name="Picture 3"/>
          <p:cNvPicPr>
            <a:picLocks noChangeAspect="1"/>
          </p:cNvPicPr>
          <p:nvPr/>
        </p:nvPicPr>
        <p:blipFill>
          <a:blip r:embed="rId3"/>
          <a:stretch>
            <a:fillRect/>
          </a:stretch>
        </p:blipFill>
        <p:spPr>
          <a:xfrm>
            <a:off x="4835652" y="2743200"/>
            <a:ext cx="4308348" cy="838200"/>
          </a:xfrm>
          <a:prstGeom prst="rect">
            <a:avLst/>
          </a:prstGeom>
        </p:spPr>
      </p:pic>
      <p:pic>
        <p:nvPicPr>
          <p:cNvPr id="5" name="Picture 4"/>
          <p:cNvPicPr>
            <a:picLocks noChangeAspect="1"/>
          </p:cNvPicPr>
          <p:nvPr/>
        </p:nvPicPr>
        <p:blipFill>
          <a:blip r:embed="rId4"/>
          <a:stretch>
            <a:fillRect/>
          </a:stretch>
        </p:blipFill>
        <p:spPr>
          <a:xfrm>
            <a:off x="4814870" y="5105400"/>
            <a:ext cx="4362855" cy="990600"/>
          </a:xfrm>
          <a:prstGeom prst="rect">
            <a:avLst/>
          </a:prstGeom>
        </p:spPr>
      </p:pic>
    </p:spTree>
    <p:extLst>
      <p:ext uri="{BB962C8B-B14F-4D97-AF65-F5344CB8AC3E}">
        <p14:creationId xmlns:p14="http://schemas.microsoft.com/office/powerpoint/2010/main" val="3677943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conversions of decimal</a:t>
            </a:r>
            <a:endParaRPr lang="en-US" dirty="0"/>
          </a:p>
        </p:txBody>
      </p:sp>
      <p:sp>
        <p:nvSpPr>
          <p:cNvPr id="3" name="Text Placeholder 2"/>
          <p:cNvSpPr>
            <a:spLocks noGrp="1"/>
          </p:cNvSpPr>
          <p:nvPr>
            <p:ph type="body" sz="quarter" idx="10"/>
          </p:nvPr>
        </p:nvSpPr>
        <p:spPr/>
        <p:txBody>
          <a:bodyPr/>
          <a:lstStyle/>
          <a:p>
            <a:r>
              <a:rPr lang="en-US" dirty="0" err="1" smtClean="0"/>
              <a:t>c#</a:t>
            </a:r>
            <a:r>
              <a:rPr lang="en-US" dirty="0" smtClean="0"/>
              <a:t> won’t allow conversion of </a:t>
            </a:r>
            <a:r>
              <a:rPr lang="en-US" dirty="0" err="1" smtClean="0"/>
              <a:t>Deicmal</a:t>
            </a:r>
            <a:r>
              <a:rPr lang="en-US" dirty="0" smtClean="0"/>
              <a:t> to any type of integer (byte, long, </a:t>
            </a:r>
            <a:r>
              <a:rPr lang="en-US" dirty="0" err="1" smtClean="0"/>
              <a:t>etc</a:t>
            </a:r>
            <a:r>
              <a:rPr lang="en-US" dirty="0" smtClean="0"/>
              <a:t>) implicitly.   It’s a narrowing conversion.  </a:t>
            </a:r>
          </a:p>
          <a:p>
            <a:pPr lvl="1"/>
            <a:r>
              <a:rPr lang="en-US" dirty="0" smtClean="0"/>
              <a:t>for example, salary being rounded to the nearest $1- you lose precision.</a:t>
            </a:r>
          </a:p>
          <a:p>
            <a:endParaRPr lang="en-US" dirty="0"/>
          </a:p>
        </p:txBody>
      </p:sp>
      <p:pic>
        <p:nvPicPr>
          <p:cNvPr id="5" name="Picture 4"/>
          <p:cNvPicPr>
            <a:picLocks noChangeAspect="1"/>
          </p:cNvPicPr>
          <p:nvPr/>
        </p:nvPicPr>
        <p:blipFill>
          <a:blip r:embed="rId3"/>
          <a:stretch>
            <a:fillRect/>
          </a:stretch>
        </p:blipFill>
        <p:spPr>
          <a:xfrm>
            <a:off x="4642203" y="5105400"/>
            <a:ext cx="4176215" cy="1371600"/>
          </a:xfrm>
          <a:prstGeom prst="rect">
            <a:avLst/>
          </a:prstGeom>
        </p:spPr>
      </p:pic>
    </p:spTree>
    <p:extLst>
      <p:ext uri="{BB962C8B-B14F-4D97-AF65-F5344CB8AC3E}">
        <p14:creationId xmlns:p14="http://schemas.microsoft.com/office/powerpoint/2010/main" val="3307109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Parse method</a:t>
            </a:r>
            <a:endParaRPr lang="en-US" dirty="0"/>
          </a:p>
        </p:txBody>
      </p:sp>
      <p:sp>
        <p:nvSpPr>
          <p:cNvPr id="3" name="Text Placeholder 2"/>
          <p:cNvSpPr>
            <a:spLocks noGrp="1"/>
          </p:cNvSpPr>
          <p:nvPr>
            <p:ph type="body" sz="quarter" idx="10"/>
          </p:nvPr>
        </p:nvSpPr>
        <p:spPr/>
        <p:txBody>
          <a:bodyPr anchor="t"/>
          <a:lstStyle/>
          <a:p>
            <a:r>
              <a:rPr lang="en-US" sz="2800" dirty="0" err="1"/>
              <a:t>variabletype.parse</a:t>
            </a:r>
            <a:r>
              <a:rPr lang="en-US" sz="2800" dirty="0"/>
              <a:t> is the format</a:t>
            </a:r>
          </a:p>
          <a:p>
            <a:pPr lvl="1"/>
            <a:r>
              <a:rPr lang="en-US" sz="2400" dirty="0" err="1"/>
              <a:t>int.parse</a:t>
            </a:r>
            <a:endParaRPr lang="en-US" sz="2400" dirty="0"/>
          </a:p>
          <a:p>
            <a:pPr lvl="1"/>
            <a:r>
              <a:rPr lang="en-US" sz="2400" dirty="0" err="1"/>
              <a:t>double.parse</a:t>
            </a:r>
            <a:endParaRPr lang="en-US" sz="2400" dirty="0"/>
          </a:p>
          <a:p>
            <a:pPr lvl="1"/>
            <a:r>
              <a:rPr lang="en-US" sz="2400" dirty="0" err="1"/>
              <a:t>decimal.parse</a:t>
            </a:r>
            <a:endParaRPr lang="en-US" sz="2400" dirty="0"/>
          </a:p>
          <a:p>
            <a:r>
              <a:rPr lang="en-US" sz="2400" dirty="0"/>
              <a:t>These methods do not handle empty strings (</a:t>
            </a:r>
            <a:r>
              <a:rPr lang="en-US" sz="2400" dirty="0" err="1"/>
              <a:t>ie</a:t>
            </a:r>
            <a:r>
              <a:rPr lang="en-US" sz="2400" dirty="0"/>
              <a:t>- the text box is empty).  Runtime error.</a:t>
            </a:r>
          </a:p>
          <a:p>
            <a:r>
              <a:rPr lang="en-US" sz="2400" dirty="0"/>
              <a:t>Do not handle $, %, or commas.  We will use validation to ensure </a:t>
            </a:r>
            <a:r>
              <a:rPr lang="en-US" sz="2400" dirty="0" err="1"/>
              <a:t>proper</a:t>
            </a:r>
            <a:r>
              <a:rPr lang="en-US" sz="2400" dirty="0"/>
              <a:t> text later on</a:t>
            </a:r>
          </a:p>
          <a:p>
            <a:endParaRPr lang="en-US" sz="2800" dirty="0"/>
          </a:p>
        </p:txBody>
      </p:sp>
      <p:pic>
        <p:nvPicPr>
          <p:cNvPr id="4" name="Picture 3"/>
          <p:cNvPicPr>
            <a:picLocks noChangeAspect="1"/>
          </p:cNvPicPr>
          <p:nvPr/>
        </p:nvPicPr>
        <p:blipFill>
          <a:blip r:embed="rId3"/>
          <a:stretch>
            <a:fillRect/>
          </a:stretch>
        </p:blipFill>
        <p:spPr>
          <a:xfrm>
            <a:off x="248653" y="5715000"/>
            <a:ext cx="8258175" cy="914400"/>
          </a:xfrm>
          <a:prstGeom prst="rect">
            <a:avLst/>
          </a:prstGeom>
        </p:spPr>
      </p:pic>
    </p:spTree>
    <p:extLst>
      <p:ext uri="{BB962C8B-B14F-4D97-AF65-F5344CB8AC3E}">
        <p14:creationId xmlns:p14="http://schemas.microsoft.com/office/powerpoint/2010/main" val="374755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a:t>
            </a:r>
            <a:r>
              <a:rPr lang="en-US" dirty="0" err="1" smtClean="0"/>
              <a:t>outine</a:t>
            </a:r>
            <a:endParaRPr lang="en-US" dirty="0"/>
          </a:p>
        </p:txBody>
      </p:sp>
      <p:sp>
        <p:nvSpPr>
          <p:cNvPr id="3" name="Text Placeholder 2"/>
          <p:cNvSpPr>
            <a:spLocks noGrp="1"/>
          </p:cNvSpPr>
          <p:nvPr>
            <p:ph type="body" sz="quarter" idx="10"/>
          </p:nvPr>
        </p:nvSpPr>
        <p:spPr>
          <a:xfrm>
            <a:off x="228600" y="2209800"/>
            <a:ext cx="5715000" cy="4419600"/>
          </a:xfrm>
        </p:spPr>
        <p:txBody>
          <a:bodyPr/>
          <a:lstStyle/>
          <a:p>
            <a:r>
              <a:rPr lang="en-US" sz="2400" dirty="0" smtClean="0"/>
              <a:t>Window object is on top</a:t>
            </a:r>
          </a:p>
          <a:p>
            <a:r>
              <a:rPr lang="en-US" sz="2400" dirty="0" smtClean="0"/>
              <a:t>Grid is the next object</a:t>
            </a:r>
          </a:p>
          <a:p>
            <a:r>
              <a:rPr lang="en-US" sz="2400" dirty="0" smtClean="0"/>
              <a:t>Everything else is a child of the grid</a:t>
            </a:r>
          </a:p>
          <a:p>
            <a:r>
              <a:rPr lang="en-US" sz="2400" dirty="0" smtClean="0"/>
              <a:t>Some elements can have only one child, such as </a:t>
            </a:r>
            <a:r>
              <a:rPr lang="en-US" sz="2400" dirty="0" err="1" smtClean="0"/>
              <a:t>groupbox</a:t>
            </a:r>
            <a:endParaRPr lang="en-US" sz="2400" dirty="0" smtClean="0"/>
          </a:p>
          <a:p>
            <a:r>
              <a:rPr lang="en-US" sz="2400" dirty="0" smtClean="0"/>
              <a:t>Others can have many, such as grid</a:t>
            </a:r>
          </a:p>
          <a:p>
            <a:r>
              <a:rPr lang="en-US" sz="2400" dirty="0" smtClean="0"/>
              <a:t>use this to choose your level</a:t>
            </a:r>
          </a:p>
          <a:p>
            <a:pPr lvl="1"/>
            <a:r>
              <a:rPr lang="en-US" sz="2000" dirty="0" smtClean="0"/>
              <a:t>Problem with resizing grid vs window</a:t>
            </a:r>
          </a:p>
          <a:p>
            <a:pPr marL="0" indent="0">
              <a:buNone/>
            </a:pPr>
            <a:endParaRPr lang="en-US" sz="2400" dirty="0" smtClean="0"/>
          </a:p>
        </p:txBody>
      </p:sp>
      <p:pic>
        <p:nvPicPr>
          <p:cNvPr id="4" name="Picture 3"/>
          <p:cNvPicPr>
            <a:picLocks noChangeAspect="1"/>
          </p:cNvPicPr>
          <p:nvPr/>
        </p:nvPicPr>
        <p:blipFill>
          <a:blip r:embed="rId3"/>
          <a:stretch>
            <a:fillRect/>
          </a:stretch>
        </p:blipFill>
        <p:spPr>
          <a:xfrm>
            <a:off x="6084743" y="1724025"/>
            <a:ext cx="2733675" cy="4905375"/>
          </a:xfrm>
          <a:prstGeom prst="rect">
            <a:avLst/>
          </a:prstGeom>
        </p:spPr>
      </p:pic>
    </p:spTree>
    <p:extLst>
      <p:ext uri="{BB962C8B-B14F-4D97-AF65-F5344CB8AC3E}">
        <p14:creationId xmlns:p14="http://schemas.microsoft.com/office/powerpoint/2010/main" val="33746824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Not all controls need to be converted</a:t>
            </a:r>
            <a:endParaRPr lang="en-US" sz="3200" dirty="0"/>
          </a:p>
        </p:txBody>
      </p:sp>
      <p:sp>
        <p:nvSpPr>
          <p:cNvPr id="3" name="Text Placeholder 2"/>
          <p:cNvSpPr>
            <a:spLocks noGrp="1"/>
          </p:cNvSpPr>
          <p:nvPr>
            <p:ph type="body" sz="quarter" idx="10"/>
          </p:nvPr>
        </p:nvSpPr>
        <p:spPr>
          <a:xfrm>
            <a:off x="228600" y="2209800"/>
            <a:ext cx="5943600" cy="4419600"/>
          </a:xfrm>
        </p:spPr>
        <p:txBody>
          <a:bodyPr/>
          <a:lstStyle/>
          <a:p>
            <a:r>
              <a:rPr lang="en-US" dirty="0" smtClean="0"/>
              <a:t>Date picker will not need to be converted, for example</a:t>
            </a:r>
          </a:p>
          <a:p>
            <a:r>
              <a:rPr lang="en-US" dirty="0" smtClean="0"/>
              <a:t>Any string variable will need no conversion</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6172200" y="2667000"/>
            <a:ext cx="2857500" cy="2609850"/>
          </a:xfrm>
          <a:prstGeom prst="rect">
            <a:avLst/>
          </a:prstGeom>
        </p:spPr>
      </p:pic>
    </p:spTree>
    <p:extLst>
      <p:ext uri="{BB962C8B-B14F-4D97-AF65-F5344CB8AC3E}">
        <p14:creationId xmlns:p14="http://schemas.microsoft.com/office/powerpoint/2010/main" val="5072672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Widening and narrowing conversion</a:t>
            </a:r>
            <a:endParaRPr lang="en-US" sz="3200" dirty="0"/>
          </a:p>
        </p:txBody>
      </p:sp>
      <p:sp>
        <p:nvSpPr>
          <p:cNvPr id="3" name="Text Placeholder 2"/>
          <p:cNvSpPr>
            <a:spLocks noGrp="1"/>
          </p:cNvSpPr>
          <p:nvPr>
            <p:ph type="body" sz="quarter" idx="10"/>
          </p:nvPr>
        </p:nvSpPr>
        <p:spPr>
          <a:xfrm>
            <a:off x="228600" y="2209800"/>
            <a:ext cx="4836337" cy="4419600"/>
          </a:xfrm>
        </p:spPr>
        <p:txBody>
          <a:bodyPr/>
          <a:lstStyle/>
          <a:p>
            <a:r>
              <a:rPr lang="en-US" dirty="0" smtClean="0"/>
              <a:t>As you narrow the data type, you have a loss of precision</a:t>
            </a:r>
          </a:p>
        </p:txBody>
      </p:sp>
      <p:pic>
        <p:nvPicPr>
          <p:cNvPr id="5" name="Picture 4"/>
          <p:cNvPicPr>
            <a:picLocks noChangeAspect="1"/>
          </p:cNvPicPr>
          <p:nvPr/>
        </p:nvPicPr>
        <p:blipFill rotWithShape="1">
          <a:blip r:embed="rId3"/>
          <a:srcRect t="9785"/>
          <a:stretch/>
        </p:blipFill>
        <p:spPr>
          <a:xfrm>
            <a:off x="2612132" y="3358680"/>
            <a:ext cx="5846068" cy="3504281"/>
          </a:xfrm>
          <a:prstGeom prst="rect">
            <a:avLst/>
          </a:prstGeom>
        </p:spPr>
      </p:pic>
    </p:spTree>
    <p:extLst>
      <p:ext uri="{BB962C8B-B14F-4D97-AF65-F5344CB8AC3E}">
        <p14:creationId xmlns:p14="http://schemas.microsoft.com/office/powerpoint/2010/main" val="1751374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comparison</a:t>
            </a:r>
            <a:endParaRPr lang="en-US" dirty="0"/>
          </a:p>
        </p:txBody>
      </p:sp>
      <p:pic>
        <p:nvPicPr>
          <p:cNvPr id="4" name="Picture 3"/>
          <p:cNvPicPr>
            <a:picLocks noChangeAspect="1"/>
          </p:cNvPicPr>
          <p:nvPr/>
        </p:nvPicPr>
        <p:blipFill rotWithShape="1">
          <a:blip r:embed="rId3"/>
          <a:srcRect l="6527" t="6472" r="6954" b="51775"/>
          <a:stretch/>
        </p:blipFill>
        <p:spPr>
          <a:xfrm>
            <a:off x="1600200" y="2275176"/>
            <a:ext cx="5257800" cy="1905000"/>
          </a:xfrm>
          <a:prstGeom prst="rect">
            <a:avLst/>
          </a:prstGeom>
        </p:spPr>
      </p:pic>
      <p:pic>
        <p:nvPicPr>
          <p:cNvPr id="5" name="Picture 4"/>
          <p:cNvPicPr>
            <a:picLocks noChangeAspect="1"/>
          </p:cNvPicPr>
          <p:nvPr/>
        </p:nvPicPr>
        <p:blipFill>
          <a:blip r:embed="rId4"/>
          <a:stretch>
            <a:fillRect/>
          </a:stretch>
        </p:blipFill>
        <p:spPr>
          <a:xfrm>
            <a:off x="4554682" y="4321752"/>
            <a:ext cx="3810000" cy="2543175"/>
          </a:xfrm>
          <a:prstGeom prst="rect">
            <a:avLst/>
          </a:prstGeom>
        </p:spPr>
      </p:pic>
      <p:pic>
        <p:nvPicPr>
          <p:cNvPr id="6" name="Picture 5"/>
          <p:cNvPicPr>
            <a:picLocks noChangeAspect="1"/>
          </p:cNvPicPr>
          <p:nvPr/>
        </p:nvPicPr>
        <p:blipFill rotWithShape="1">
          <a:blip r:embed="rId5"/>
          <a:srcRect l="35806" t="11737" r="6593" b="11497"/>
          <a:stretch/>
        </p:blipFill>
        <p:spPr>
          <a:xfrm>
            <a:off x="20782" y="4267200"/>
            <a:ext cx="2819401" cy="2514600"/>
          </a:xfrm>
          <a:prstGeom prst="rect">
            <a:avLst/>
          </a:prstGeom>
        </p:spPr>
      </p:pic>
    </p:spTree>
    <p:extLst>
      <p:ext uri="{BB962C8B-B14F-4D97-AF65-F5344CB8AC3E}">
        <p14:creationId xmlns:p14="http://schemas.microsoft.com/office/powerpoint/2010/main" val="37947219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test using debugger</a:t>
            </a:r>
            <a:endParaRPr lang="en-US" dirty="0"/>
          </a:p>
        </p:txBody>
      </p:sp>
      <p:sp>
        <p:nvSpPr>
          <p:cNvPr id="3" name="Text Placeholder 2"/>
          <p:cNvSpPr>
            <a:spLocks noGrp="1"/>
          </p:cNvSpPr>
          <p:nvPr>
            <p:ph type="body" sz="quarter" idx="10"/>
          </p:nvPr>
        </p:nvSpPr>
        <p:spPr/>
        <p:txBody>
          <a:bodyPr/>
          <a:lstStyle/>
          <a:p>
            <a:r>
              <a:rPr lang="en-US" dirty="0" smtClean="0"/>
              <a:t>Place a break point</a:t>
            </a:r>
          </a:p>
          <a:p>
            <a:r>
              <a:rPr lang="en-US" dirty="0" smtClean="0"/>
              <a:t>Run the program</a:t>
            </a:r>
          </a:p>
          <a:p>
            <a:r>
              <a:rPr lang="en-US" dirty="0" smtClean="0"/>
              <a:t>Review the information presented</a:t>
            </a:r>
            <a:endParaRPr lang="en-US" dirty="0"/>
          </a:p>
        </p:txBody>
      </p:sp>
    </p:spTree>
    <p:extLst>
      <p:ext uri="{BB962C8B-B14F-4D97-AF65-F5344CB8AC3E}">
        <p14:creationId xmlns:p14="http://schemas.microsoft.com/office/powerpoint/2010/main" val="33341385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bowling program</a:t>
            </a: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rPr>
              <a:t>(</a:t>
            </a:r>
            <a:r>
              <a:rPr lang="en-US" dirty="0" err="1">
                <a:solidFill>
                  <a:srgbClr val="7030A0"/>
                </a:solidFill>
              </a:rPr>
              <a:t>btnCalculate_Click</a:t>
            </a:r>
            <a:r>
              <a:rPr lang="en-US" dirty="0">
                <a:solidFill>
                  <a:srgbClr val="7030A0"/>
                </a:solidFill>
              </a:rPr>
              <a:t>)</a:t>
            </a:r>
          </a:p>
          <a:p>
            <a:r>
              <a:rPr lang="en-US" dirty="0">
                <a:solidFill>
                  <a:srgbClr val="7030A0"/>
                </a:solidFill>
              </a:rPr>
              <a:t>Convert the data from the </a:t>
            </a:r>
            <a:r>
              <a:rPr lang="en-US" dirty="0" err="1">
                <a:solidFill>
                  <a:srgbClr val="7030A0"/>
                </a:solidFill>
              </a:rPr>
              <a:t>TextBoxes</a:t>
            </a:r>
            <a:r>
              <a:rPr lang="en-US" dirty="0">
                <a:solidFill>
                  <a:srgbClr val="7030A0"/>
                </a:solidFill>
              </a:rPr>
              <a:t> and store the values in the appropriate variables.</a:t>
            </a:r>
          </a:p>
          <a:p>
            <a:r>
              <a:rPr lang="en-US" dirty="0">
                <a:solidFill>
                  <a:srgbClr val="7030A0"/>
                </a:solidFill>
              </a:rPr>
              <a:t> transfer the value from the date picker to the variable</a:t>
            </a:r>
          </a:p>
          <a:p>
            <a:endParaRPr lang="en-US" dirty="0">
              <a:solidFill>
                <a:srgbClr val="7030A0"/>
              </a:solidFill>
            </a:endParaRPr>
          </a:p>
          <a:p>
            <a:r>
              <a:rPr lang="en-US" dirty="0">
                <a:solidFill>
                  <a:srgbClr val="7030A0"/>
                </a:solidFill>
              </a:rPr>
              <a:t>Test (using debugger and breakpoint)</a:t>
            </a:r>
          </a:p>
          <a:p>
            <a:pPr lvl="1"/>
            <a:r>
              <a:rPr lang="en-US" dirty="0">
                <a:solidFill>
                  <a:srgbClr val="7030A0"/>
                </a:solidFill>
              </a:rPr>
              <a:t>demo that this works for me and/or the lab asst</a:t>
            </a:r>
          </a:p>
          <a:p>
            <a:endParaRPr lang="en-US" dirty="0"/>
          </a:p>
          <a:p>
            <a:endParaRPr lang="en-US" dirty="0"/>
          </a:p>
        </p:txBody>
      </p:sp>
    </p:spTree>
    <p:extLst>
      <p:ext uri="{BB962C8B-B14F-4D97-AF65-F5344CB8AC3E}">
        <p14:creationId xmlns:p14="http://schemas.microsoft.com/office/powerpoint/2010/main" val="31486088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assignment</a:t>
            </a: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latin typeface="Arial" charset="0"/>
              </a:rPr>
              <a:t>Rental Gas Cost Estimate Program</a:t>
            </a:r>
          </a:p>
          <a:p>
            <a:pPr lvl="1"/>
            <a:r>
              <a:rPr lang="en-US" dirty="0">
                <a:solidFill>
                  <a:srgbClr val="7030A0"/>
                </a:solidFill>
                <a:latin typeface="Arial" charset="0"/>
              </a:rPr>
              <a:t>must be done in WPF</a:t>
            </a:r>
          </a:p>
          <a:p>
            <a:pPr lvl="1"/>
            <a:r>
              <a:rPr lang="en-US" dirty="0">
                <a:solidFill>
                  <a:srgbClr val="7030A0"/>
                </a:solidFill>
                <a:latin typeface="Arial" charset="0"/>
              </a:rPr>
              <a:t>due in 2 weeks</a:t>
            </a:r>
          </a:p>
          <a:p>
            <a:pPr lvl="1"/>
            <a:endParaRPr lang="en-US" dirty="0">
              <a:solidFill>
                <a:srgbClr val="7030A0"/>
              </a:solidFill>
              <a:latin typeface="Arial" charset="0"/>
            </a:endParaRPr>
          </a:p>
          <a:p>
            <a:r>
              <a:rPr lang="en-US" dirty="0">
                <a:solidFill>
                  <a:srgbClr val="7030A0"/>
                </a:solidFill>
                <a:latin typeface="Arial" charset="0"/>
              </a:rPr>
              <a:t>Checkpoints 3.14-29</a:t>
            </a:r>
          </a:p>
          <a:p>
            <a:pPr lvl="1"/>
            <a:r>
              <a:rPr lang="en-US" dirty="0">
                <a:solidFill>
                  <a:srgbClr val="7030A0"/>
                </a:solidFill>
                <a:latin typeface="Arial" charset="0"/>
              </a:rPr>
              <a:t>due in 1 week</a:t>
            </a:r>
          </a:p>
          <a:p>
            <a:pPr lvl="1"/>
            <a:r>
              <a:rPr lang="en-US" dirty="0">
                <a:solidFill>
                  <a:srgbClr val="7030A0"/>
                </a:solidFill>
                <a:latin typeface="Arial" charset="0"/>
              </a:rPr>
              <a:t>I'm combining the checkpoint scores for this chapter into one score on blackboard (10 points)</a:t>
            </a:r>
          </a:p>
          <a:p>
            <a:endParaRPr lang="en-US" dirty="0">
              <a:solidFill>
                <a:srgbClr val="7030A0"/>
              </a:solidFill>
              <a:latin typeface="Arial" charset="0"/>
            </a:endParaRPr>
          </a:p>
        </p:txBody>
      </p:sp>
    </p:spTree>
    <p:extLst>
      <p:ext uri="{BB962C8B-B14F-4D97-AF65-F5344CB8AC3E}">
        <p14:creationId xmlns:p14="http://schemas.microsoft.com/office/powerpoint/2010/main" val="27840862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Project Level Documentation placed in it's own class</a:t>
            </a:r>
            <a:endParaRPr lang="en-US" sz="3200" dirty="0"/>
          </a:p>
        </p:txBody>
      </p:sp>
      <p:sp>
        <p:nvSpPr>
          <p:cNvPr id="3" name="Text Placeholder 2"/>
          <p:cNvSpPr>
            <a:spLocks noGrp="1"/>
          </p:cNvSpPr>
          <p:nvPr>
            <p:ph type="body" sz="quarter" idx="10"/>
          </p:nvPr>
        </p:nvSpPr>
        <p:spPr>
          <a:xfrm>
            <a:off x="228600" y="2609537"/>
            <a:ext cx="8610600" cy="4019863"/>
          </a:xfrm>
        </p:spPr>
        <p:txBody>
          <a:bodyPr anchor="t"/>
          <a:lstStyle/>
          <a:p>
            <a:endParaRPr lang="en-US" dirty="0"/>
          </a:p>
        </p:txBody>
      </p:sp>
      <p:pic>
        <p:nvPicPr>
          <p:cNvPr id="4" name="Picture 3"/>
          <p:cNvPicPr>
            <a:picLocks noChangeAspect="1"/>
          </p:cNvPicPr>
          <p:nvPr/>
        </p:nvPicPr>
        <p:blipFill>
          <a:blip r:embed="rId3"/>
          <a:stretch>
            <a:fillRect/>
          </a:stretch>
        </p:blipFill>
        <p:spPr>
          <a:xfrm>
            <a:off x="252334" y="2763514"/>
            <a:ext cx="5753724" cy="3838991"/>
          </a:xfrm>
          <a:prstGeom prst="rect">
            <a:avLst/>
          </a:prstGeom>
        </p:spPr>
      </p:pic>
    </p:spTree>
    <p:extLst>
      <p:ext uri="{BB962C8B-B14F-4D97-AF65-F5344CB8AC3E}">
        <p14:creationId xmlns:p14="http://schemas.microsoft.com/office/powerpoint/2010/main" val="3479359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a Welcome Screen</a:t>
            </a:r>
            <a:endParaRPr lang="en-US" dirty="0"/>
          </a:p>
        </p:txBody>
      </p:sp>
      <p:sp>
        <p:nvSpPr>
          <p:cNvPr id="3" name="Text Placeholder 2"/>
          <p:cNvSpPr>
            <a:spLocks noGrp="1"/>
          </p:cNvSpPr>
          <p:nvPr>
            <p:ph type="body" sz="quarter" idx="10"/>
          </p:nvPr>
        </p:nvSpPr>
        <p:spPr/>
        <p:txBody>
          <a:bodyPr anchor="t"/>
          <a:lstStyle/>
          <a:p>
            <a:r>
              <a:rPr lang="en-US"/>
              <a:t>create a new window</a:t>
            </a:r>
            <a:endParaRPr lang="en-US" dirty="0"/>
          </a:p>
          <a:p>
            <a:r>
              <a:rPr lang="en-US"/>
              <a:t>within the new window create Timer method and a dispatch timer method.  Add the code listed to each of these classes (next 2 slides have the text so you can copy the text)</a:t>
            </a:r>
            <a:endParaRPr lang="en-US" dirty="0"/>
          </a:p>
          <a:p>
            <a:endParaRPr lang="en-US" dirty="0"/>
          </a:p>
          <a:p>
            <a:endParaRPr lang="en-US" dirty="0"/>
          </a:p>
        </p:txBody>
      </p:sp>
    </p:spTree>
    <p:extLst>
      <p:ext uri="{BB962C8B-B14F-4D97-AF65-F5344CB8AC3E}">
        <p14:creationId xmlns:p14="http://schemas.microsoft.com/office/powerpoint/2010/main" val="42901735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Timer method</a:t>
            </a:r>
            <a:endParaRPr lang="en-US" dirty="0"/>
          </a:p>
        </p:txBody>
      </p:sp>
      <p:sp>
        <p:nvSpPr>
          <p:cNvPr id="3" name="Text Placeholder 2"/>
          <p:cNvSpPr>
            <a:spLocks noGrp="1"/>
          </p:cNvSpPr>
          <p:nvPr>
            <p:ph type="body" sz="quarter" idx="10"/>
          </p:nvPr>
        </p:nvSpPr>
        <p:spPr/>
        <p:txBody>
          <a:bodyPr anchor="t"/>
          <a:lstStyle/>
          <a:p>
            <a:pPr marL="0" indent="0">
              <a:buNone/>
            </a:pPr>
            <a:r>
              <a:rPr lang="en-US" sz="1600" dirty="0">
                <a:latin typeface="Arial" charset="0"/>
              </a:rPr>
              <a:t>private void Timer()</a:t>
            </a:r>
            <a:r>
              <a:rPr lang="en-US" dirty="0">
                <a:latin typeface="Arial" charset="0"/>
              </a:rPr>
              <a:t/>
            </a:r>
            <a:br>
              <a:rPr lang="en-US" dirty="0">
                <a:latin typeface="Arial" charset="0"/>
              </a:rPr>
            </a:br>
            <a:r>
              <a:rPr lang="en-US" sz="1600" dirty="0">
                <a:latin typeface="Arial" charset="0"/>
              </a:rPr>
              <a:t>        {</a:t>
            </a:r>
            <a:r>
              <a:rPr lang="en-US" dirty="0">
                <a:latin typeface="Arial" charset="0"/>
              </a:rPr>
              <a:t/>
            </a:r>
            <a:br>
              <a:rPr lang="en-US" dirty="0">
                <a:latin typeface="Arial" charset="0"/>
              </a:rPr>
            </a:br>
            <a:r>
              <a:rPr lang="en-US" sz="1600" dirty="0">
                <a:latin typeface="Arial" charset="0"/>
              </a:rPr>
              <a:t>            initialTicks = DateTime.Now.Ticks;</a:t>
            </a:r>
            <a:r>
              <a:rPr lang="en-US" dirty="0">
                <a:latin typeface="Arial" charset="0"/>
              </a:rPr>
              <a:t/>
            </a:r>
            <a:br>
              <a:rPr lang="en-US" dirty="0">
                <a:latin typeface="Arial" charset="0"/>
              </a:rPr>
            </a:br>
            <a:r>
              <a:rPr lang="en-US" sz="1600" dirty="0">
                <a:latin typeface="Arial" charset="0"/>
              </a:rPr>
              <a:t>            System.Windows.Threading.DispatcherTimer dispatcherTimer = new System.Windows.Threading.DispatcherTimer();</a:t>
            </a:r>
            <a:r>
              <a:rPr lang="en-US" dirty="0">
                <a:latin typeface="Arial" charset="0"/>
              </a:rPr>
              <a:t/>
            </a:r>
            <a:br>
              <a:rPr lang="en-US" dirty="0">
                <a:latin typeface="Arial" charset="0"/>
              </a:rPr>
            </a:br>
            <a:r>
              <a:rPr lang="en-US" sz="1600" dirty="0">
                <a:latin typeface="Arial" charset="0"/>
              </a:rPr>
              <a:t>            dispatcherTimer.Tick += new EventHandler(dispatcherTimer_Tick);</a:t>
            </a:r>
            <a:r>
              <a:rPr lang="en-US" dirty="0">
                <a:latin typeface="Arial" charset="0"/>
              </a:rPr>
              <a:t/>
            </a:r>
            <a:br>
              <a:rPr lang="en-US" dirty="0">
                <a:latin typeface="Arial" charset="0"/>
              </a:rPr>
            </a:br>
            <a:r>
              <a:rPr lang="en-US" sz="1600" dirty="0">
                <a:latin typeface="Arial" charset="0"/>
              </a:rPr>
              <a:t>            dispatcherTimer.Interval = new TimeSpan(0, 0, 1);</a:t>
            </a:r>
            <a:r>
              <a:rPr lang="en-US" dirty="0">
                <a:latin typeface="Arial" charset="0"/>
              </a:rPr>
              <a:t/>
            </a:r>
            <a:br>
              <a:rPr lang="en-US" dirty="0">
                <a:latin typeface="Arial" charset="0"/>
              </a:rPr>
            </a:br>
            <a:r>
              <a:rPr lang="en-US" sz="1600" dirty="0">
                <a:latin typeface="Arial" charset="0"/>
              </a:rPr>
              <a:t>            dispatcherTimer.Start();</a:t>
            </a:r>
            <a:r>
              <a:rPr lang="en-US" dirty="0">
                <a:latin typeface="Arial" charset="0"/>
              </a:rPr>
              <a:t/>
            </a:r>
            <a:br>
              <a:rPr lang="en-US" dirty="0">
                <a:latin typeface="Arial" charset="0"/>
              </a:rPr>
            </a:br>
            <a:r>
              <a:rPr lang="en-US" sz="1600" dirty="0">
                <a:latin typeface="Arial" charset="0"/>
              </a:rPr>
              <a:t>        }</a:t>
            </a:r>
            <a:r>
              <a:rPr lang="en-US" dirty="0">
                <a:latin typeface="Arial" charset="0"/>
              </a:rPr>
              <a:t/>
            </a:r>
            <a:br>
              <a:rPr lang="en-US" dirty="0">
                <a:latin typeface="Arial" charset="0"/>
              </a:rPr>
            </a:br>
            <a:r>
              <a:rPr lang="en-US" dirty="0">
                <a:latin typeface="Arial" charset="0"/>
              </a:rPr>
              <a:t/>
            </a:r>
            <a:br>
              <a:rPr lang="en-US" dirty="0">
                <a:latin typeface="Arial" charset="0"/>
              </a:rPr>
            </a:br>
            <a:r>
              <a:rPr lang="en-US" sz="1600" dirty="0">
                <a:latin typeface="Arial" charset="0"/>
              </a:rPr>
              <a:t>       </a:t>
            </a:r>
          </a:p>
        </p:txBody>
      </p:sp>
    </p:spTree>
    <p:extLst>
      <p:ext uri="{BB962C8B-B14F-4D97-AF65-F5344CB8AC3E}">
        <p14:creationId xmlns:p14="http://schemas.microsoft.com/office/powerpoint/2010/main" val="42588385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Timer_Tick method</a:t>
            </a:r>
            <a:endParaRPr lang="en-US" dirty="0"/>
          </a:p>
        </p:txBody>
      </p:sp>
      <p:sp>
        <p:nvSpPr>
          <p:cNvPr id="3" name="Text Placeholder 2"/>
          <p:cNvSpPr>
            <a:spLocks noGrp="1"/>
          </p:cNvSpPr>
          <p:nvPr>
            <p:ph type="body" sz="quarter" idx="10"/>
          </p:nvPr>
        </p:nvSpPr>
        <p:spPr/>
        <p:txBody>
          <a:bodyPr anchor="t"/>
          <a:lstStyle/>
          <a:p>
            <a:pPr marL="0" indent="0">
              <a:buNone/>
            </a:pPr>
            <a:r>
              <a:rPr lang="en-US" sz="1600" dirty="0">
                <a:latin typeface="Arial" charset="0"/>
              </a:rPr>
              <a:t/>
            </a:r>
            <a:br>
              <a:rPr lang="en-US" sz="1600" dirty="0">
                <a:latin typeface="Arial" charset="0"/>
              </a:rPr>
            </a:br>
            <a:r>
              <a:rPr lang="en-US" sz="1600" dirty="0">
                <a:solidFill>
                  <a:srgbClr val="000000"/>
                </a:solidFill>
                <a:latin typeface="Arial"/>
              </a:rPr>
              <a:t>        </a:t>
            </a:r>
            <a:r>
              <a:rPr lang="en-US" sz="1600" dirty="0">
                <a:latin typeface="Arial" charset="0"/>
              </a:rPr>
              <a:t>private void dispatcherTimer_Tick(object sender, EventArgs e)</a:t>
            </a:r>
            <a:r>
              <a:rPr lang="en-US" dirty="0">
                <a:latin typeface="Arial" charset="0"/>
              </a:rPr>
              <a:t/>
            </a:r>
            <a:br>
              <a:rPr lang="en-US" dirty="0">
                <a:latin typeface="Arial" charset="0"/>
              </a:rPr>
            </a:br>
            <a:r>
              <a:rPr lang="en-US" sz="1600" dirty="0">
                <a:latin typeface="Arial" charset="0"/>
              </a:rPr>
              <a:t>        {</a:t>
            </a:r>
            <a:r>
              <a:rPr lang="en-US" dirty="0">
                <a:latin typeface="Arial" charset="0"/>
              </a:rPr>
              <a:t/>
            </a:r>
            <a:br>
              <a:rPr lang="en-US" dirty="0">
                <a:latin typeface="Arial" charset="0"/>
              </a:rPr>
            </a:br>
            <a:r>
              <a:rPr lang="en-US" sz="1600" dirty="0">
                <a:latin typeface="Arial" charset="0"/>
              </a:rPr>
              <a:t>            //update the lable which displays the current second</a:t>
            </a:r>
            <a:r>
              <a:rPr lang="en-US" dirty="0">
                <a:latin typeface="Arial" charset="0"/>
              </a:rPr>
              <a:t/>
            </a:r>
            <a:br>
              <a:rPr lang="en-US" dirty="0">
                <a:latin typeface="Arial" charset="0"/>
              </a:rPr>
            </a:br>
            <a:r>
              <a:rPr lang="en-US" sz="1600" dirty="0">
                <a:latin typeface="Arial" charset="0"/>
              </a:rPr>
              <a:t>            lblTimer.Content = DateTime.Now.Second;</a:t>
            </a:r>
            <a:r>
              <a:rPr lang="en-US" dirty="0">
                <a:latin typeface="Arial" charset="0"/>
              </a:rPr>
              <a:t/>
            </a:r>
            <a:br>
              <a:rPr lang="en-US" dirty="0">
                <a:latin typeface="Arial" charset="0"/>
              </a:rPr>
            </a:br>
            <a:r>
              <a:rPr lang="en-US" dirty="0">
                <a:latin typeface="Arial" charset="0"/>
              </a:rPr>
              <a:t/>
            </a:r>
            <a:br>
              <a:rPr lang="en-US" dirty="0">
                <a:latin typeface="Arial" charset="0"/>
              </a:rPr>
            </a:br>
            <a:r>
              <a:rPr lang="en-US" sz="1600" dirty="0">
                <a:latin typeface="Arial" charset="0"/>
              </a:rPr>
              <a:t>            // Forcing the CommandManager to raise the RequerySuggested event</a:t>
            </a:r>
            <a:r>
              <a:rPr lang="en-US" dirty="0">
                <a:latin typeface="Arial" charset="0"/>
              </a:rPr>
              <a:t/>
            </a:r>
            <a:br>
              <a:rPr lang="en-US" dirty="0">
                <a:latin typeface="Arial" charset="0"/>
              </a:rPr>
            </a:br>
            <a:r>
              <a:rPr lang="en-US" sz="1600" dirty="0">
                <a:latin typeface="Arial" charset="0"/>
              </a:rPr>
              <a:t>            CommandManager.InvalidateRequerySuggested();</a:t>
            </a:r>
            <a:r>
              <a:rPr lang="en-US" dirty="0">
                <a:latin typeface="Arial" charset="0"/>
              </a:rPr>
              <a:t/>
            </a:r>
            <a:br>
              <a:rPr lang="en-US" dirty="0">
                <a:latin typeface="Arial" charset="0"/>
              </a:rPr>
            </a:br>
            <a:r>
              <a:rPr lang="en-US" dirty="0">
                <a:latin typeface="Arial" charset="0"/>
              </a:rPr>
              <a:t/>
            </a:r>
            <a:br>
              <a:rPr lang="en-US" dirty="0">
                <a:latin typeface="Arial" charset="0"/>
              </a:rPr>
            </a:br>
            <a:r>
              <a:rPr lang="en-US" sz="1600" dirty="0">
                <a:latin typeface="Arial" charset="0"/>
              </a:rPr>
              <a:t>            finalTicks = DateTime.Now.Ticks;</a:t>
            </a:r>
            <a:r>
              <a:rPr lang="en-US" dirty="0">
                <a:latin typeface="Arial" charset="0"/>
              </a:rPr>
              <a:t/>
            </a:r>
            <a:br>
              <a:rPr lang="en-US" dirty="0">
                <a:latin typeface="Arial" charset="0"/>
              </a:rPr>
            </a:br>
            <a:r>
              <a:rPr lang="en-US" sz="1600" dirty="0">
                <a:latin typeface="Arial" charset="0"/>
              </a:rPr>
              <a:t>            long elapsedTicks = finalTicks - initialTicks;</a:t>
            </a:r>
            <a:r>
              <a:rPr lang="en-US" dirty="0">
                <a:latin typeface="Arial" charset="0"/>
              </a:rPr>
              <a:t/>
            </a:r>
            <a:br>
              <a:rPr lang="en-US" dirty="0">
                <a:latin typeface="Arial" charset="0"/>
              </a:rPr>
            </a:br>
            <a:r>
              <a:rPr lang="en-US" sz="1600" dirty="0">
                <a:latin typeface="Arial" charset="0"/>
              </a:rPr>
              <a:t>            if (elapsedTicks &gt; 50000000) //10000000 ticks per second</a:t>
            </a:r>
            <a:r>
              <a:rPr lang="en-US" dirty="0">
                <a:latin typeface="Arial" charset="0"/>
              </a:rPr>
              <a:t/>
            </a:r>
            <a:br>
              <a:rPr lang="en-US" dirty="0">
                <a:latin typeface="Arial" charset="0"/>
              </a:rPr>
            </a:br>
            <a:r>
              <a:rPr lang="en-US" sz="1600" dirty="0">
                <a:latin typeface="Arial" charset="0"/>
              </a:rPr>
              <a:t>            {</a:t>
            </a:r>
            <a:r>
              <a:rPr lang="en-US" dirty="0">
                <a:latin typeface="Arial" charset="0"/>
              </a:rPr>
              <a:t/>
            </a:r>
            <a:br>
              <a:rPr lang="en-US" dirty="0">
                <a:latin typeface="Arial" charset="0"/>
              </a:rPr>
            </a:br>
            <a:r>
              <a:rPr lang="en-US" sz="1600" dirty="0">
                <a:latin typeface="Arial" charset="0"/>
              </a:rPr>
              <a:t>                Application.Current.MainWindow.Show();</a:t>
            </a:r>
            <a:r>
              <a:rPr lang="en-US" dirty="0">
                <a:latin typeface="Arial" charset="0"/>
              </a:rPr>
              <a:t/>
            </a:r>
            <a:br>
              <a:rPr lang="en-US" dirty="0">
                <a:latin typeface="Arial" charset="0"/>
              </a:rPr>
            </a:br>
            <a:r>
              <a:rPr lang="en-US" sz="1600" dirty="0">
                <a:latin typeface="Arial" charset="0"/>
              </a:rPr>
              <a:t>                this.Close();</a:t>
            </a:r>
            <a:r>
              <a:rPr lang="en-US" dirty="0">
                <a:latin typeface="Arial" charset="0"/>
              </a:rPr>
              <a:t/>
            </a:r>
            <a:br>
              <a:rPr lang="en-US" dirty="0">
                <a:latin typeface="Arial" charset="0"/>
              </a:rPr>
            </a:br>
            <a:r>
              <a:rPr lang="en-US" sz="1600" dirty="0">
                <a:latin typeface="Arial" charset="0"/>
              </a:rPr>
              <a:t>            }</a:t>
            </a:r>
            <a:r>
              <a:rPr lang="en-US" dirty="0">
                <a:latin typeface="Arial" charset="0"/>
              </a:rPr>
              <a:t/>
            </a:r>
            <a:br>
              <a:rPr lang="en-US" dirty="0">
                <a:latin typeface="Arial" charset="0"/>
              </a:rPr>
            </a:br>
            <a:r>
              <a:rPr lang="en-US" sz="1600" dirty="0">
                <a:latin typeface="Arial" charset="0"/>
              </a:rPr>
              <a:t>        }</a:t>
            </a:r>
          </a:p>
        </p:txBody>
      </p:sp>
    </p:spTree>
    <p:extLst>
      <p:ext uri="{BB962C8B-B14F-4D97-AF65-F5344CB8AC3E}">
        <p14:creationId xmlns:p14="http://schemas.microsoft.com/office/powerpoint/2010/main" val="185083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Xaml</a:t>
            </a:r>
            <a:endParaRPr lang="en-US" dirty="0"/>
          </a:p>
        </p:txBody>
      </p:sp>
      <p:sp>
        <p:nvSpPr>
          <p:cNvPr id="3" name="Text Placeholder 2"/>
          <p:cNvSpPr>
            <a:spLocks noGrp="1"/>
          </p:cNvSpPr>
          <p:nvPr>
            <p:ph type="body" sz="quarter" idx="10"/>
          </p:nvPr>
        </p:nvSpPr>
        <p:spPr/>
        <p:txBody>
          <a:bodyPr/>
          <a:lstStyle/>
          <a:p>
            <a:r>
              <a:rPr lang="en-US" dirty="0" smtClean="0"/>
              <a:t>Extensible Application Markup Language</a:t>
            </a:r>
          </a:p>
          <a:p>
            <a:pPr lvl="1"/>
            <a:r>
              <a:rPr lang="en-US" dirty="0" smtClean="0"/>
              <a:t>A type of language used to annotate text &amp; imbed tags in accurately styled electronic documents</a:t>
            </a:r>
          </a:p>
          <a:p>
            <a:pPr lvl="1"/>
            <a:r>
              <a:rPr lang="en-US" dirty="0" smtClean="0"/>
              <a:t>Display is independent of:</a:t>
            </a:r>
          </a:p>
          <a:p>
            <a:pPr lvl="2"/>
            <a:r>
              <a:rPr lang="en-US" dirty="0" smtClean="0"/>
              <a:t>Operating system</a:t>
            </a:r>
          </a:p>
          <a:p>
            <a:pPr lvl="2"/>
            <a:r>
              <a:rPr lang="en-US" dirty="0" smtClean="0"/>
              <a:t>Computer platform</a:t>
            </a:r>
          </a:p>
          <a:p>
            <a:pPr lvl="2"/>
            <a:r>
              <a:rPr lang="en-US" dirty="0" smtClean="0"/>
              <a:t>Application</a:t>
            </a:r>
          </a:p>
          <a:p>
            <a:pPr lvl="2"/>
            <a:r>
              <a:rPr lang="en-US" dirty="0" smtClean="0"/>
              <a:t>Program</a:t>
            </a:r>
          </a:p>
        </p:txBody>
      </p:sp>
      <p:pic>
        <p:nvPicPr>
          <p:cNvPr id="4" name="Picture 3"/>
          <p:cNvPicPr>
            <a:picLocks noChangeAspect="1"/>
          </p:cNvPicPr>
          <p:nvPr/>
        </p:nvPicPr>
        <p:blipFill>
          <a:blip r:embed="rId3"/>
          <a:stretch>
            <a:fillRect/>
          </a:stretch>
        </p:blipFill>
        <p:spPr>
          <a:xfrm>
            <a:off x="5410200" y="3810000"/>
            <a:ext cx="3667125" cy="3048000"/>
          </a:xfrm>
          <a:prstGeom prst="rect">
            <a:avLst/>
          </a:prstGeom>
        </p:spPr>
      </p:pic>
    </p:spTree>
    <p:extLst>
      <p:ext uri="{BB962C8B-B14F-4D97-AF65-F5344CB8AC3E}">
        <p14:creationId xmlns:p14="http://schemas.microsoft.com/office/powerpoint/2010/main" val="33548126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 screen</a:t>
            </a:r>
            <a:endParaRPr lang="en-US" dirty="0"/>
          </a:p>
        </p:txBody>
      </p:sp>
      <p:sp>
        <p:nvSpPr>
          <p:cNvPr id="3" name="Text Placeholder 2"/>
          <p:cNvSpPr>
            <a:spLocks noGrp="1"/>
          </p:cNvSpPr>
          <p:nvPr>
            <p:ph type="body" sz="quarter" idx="10"/>
          </p:nvPr>
        </p:nvSpPr>
        <p:spPr/>
        <p:txBody>
          <a:bodyPr anchor="t"/>
          <a:lstStyle/>
          <a:p>
            <a:r>
              <a:rPr lang="en-US" sz="2800"/>
              <a:t>create 2 buttons &amp; click event handlers</a:t>
            </a:r>
            <a:endParaRPr lang="en-US" sz="2800" dirty="0"/>
          </a:p>
          <a:p>
            <a:pPr lvl="1"/>
            <a:r>
              <a:rPr lang="en-US" sz="2400"/>
              <a:t>exit button</a:t>
            </a:r>
            <a:endParaRPr lang="en-US" sz="2400" dirty="0"/>
          </a:p>
          <a:p>
            <a:pPr lvl="1"/>
            <a:r>
              <a:rPr lang="en-US" sz="2400"/>
              <a:t>launch application button</a:t>
            </a:r>
            <a:endParaRPr lang="en-US" sz="2400" dirty="0"/>
          </a:p>
          <a:p>
            <a:pPr lvl="1"/>
            <a:r>
              <a:rPr lang="en-US" sz="2400" dirty="0"/>
              <a:t>Add Timer() to WelcomeScreen constructor</a:t>
            </a:r>
          </a:p>
        </p:txBody>
      </p:sp>
      <p:pic>
        <p:nvPicPr>
          <p:cNvPr id="4" name="Picture 3"/>
          <p:cNvPicPr>
            <a:picLocks noChangeAspect="1"/>
          </p:cNvPicPr>
          <p:nvPr/>
        </p:nvPicPr>
        <p:blipFill>
          <a:blip r:embed="rId3"/>
          <a:stretch>
            <a:fillRect/>
          </a:stretch>
        </p:blipFill>
        <p:spPr>
          <a:xfrm>
            <a:off x="1257650" y="4193436"/>
            <a:ext cx="6171032" cy="2409663"/>
          </a:xfrm>
          <a:prstGeom prst="rect">
            <a:avLst/>
          </a:prstGeom>
        </p:spPr>
      </p:pic>
      <p:pic>
        <p:nvPicPr>
          <p:cNvPr id="5" name="Picture 4"/>
          <p:cNvPicPr>
            <a:picLocks noChangeAspect="1"/>
          </p:cNvPicPr>
          <p:nvPr/>
        </p:nvPicPr>
        <p:blipFill>
          <a:blip r:embed="rId4"/>
          <a:stretch>
            <a:fillRect/>
          </a:stretch>
        </p:blipFill>
        <p:spPr>
          <a:xfrm>
            <a:off x="6994205" y="2623735"/>
            <a:ext cx="2085975" cy="1162050"/>
          </a:xfrm>
          <a:prstGeom prst="rect">
            <a:avLst/>
          </a:prstGeom>
        </p:spPr>
      </p:pic>
    </p:spTree>
    <p:extLst>
      <p:ext uri="{BB962C8B-B14F-4D97-AF65-F5344CB8AC3E}">
        <p14:creationId xmlns:p14="http://schemas.microsoft.com/office/powerpoint/2010/main" val="24657806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within the main window cs file</a:t>
            </a:r>
            <a:endParaRPr lang="en-US" sz="3600" dirty="0"/>
          </a:p>
        </p:txBody>
      </p:sp>
      <p:sp>
        <p:nvSpPr>
          <p:cNvPr id="3" name="Text Placeholder 2"/>
          <p:cNvSpPr>
            <a:spLocks noGrp="1"/>
          </p:cNvSpPr>
          <p:nvPr>
            <p:ph type="body" sz="quarter" idx="10"/>
          </p:nvPr>
        </p:nvSpPr>
        <p:spPr>
          <a:xfrm>
            <a:off x="228600" y="2209800"/>
            <a:ext cx="5584913" cy="4419600"/>
          </a:xfrm>
        </p:spPr>
        <p:txBody>
          <a:bodyPr anchor="t"/>
          <a:lstStyle/>
          <a:p>
            <a:r>
              <a:rPr lang="en-US"/>
              <a:t>create a new instance of the welcome screen, and then show it</a:t>
            </a:r>
            <a:endParaRPr lang="en-US" dirty="0"/>
          </a:p>
          <a:p>
            <a:r>
              <a:rPr lang="en-US"/>
              <a:t>hide the main window until you need it later</a:t>
            </a:r>
          </a:p>
          <a:p>
            <a:endParaRPr lang="en-US" dirty="0"/>
          </a:p>
        </p:txBody>
      </p:sp>
      <p:pic>
        <p:nvPicPr>
          <p:cNvPr id="4" name="Picture 3"/>
          <p:cNvPicPr>
            <a:picLocks noChangeAspect="1"/>
          </p:cNvPicPr>
          <p:nvPr/>
        </p:nvPicPr>
        <p:blipFill>
          <a:blip r:embed="rId3"/>
          <a:stretch>
            <a:fillRect/>
          </a:stretch>
        </p:blipFill>
        <p:spPr>
          <a:xfrm>
            <a:off x="3900911" y="4353632"/>
            <a:ext cx="4461786" cy="2438463"/>
          </a:xfrm>
          <a:prstGeom prst="rect">
            <a:avLst/>
          </a:prstGeom>
        </p:spPr>
      </p:pic>
    </p:spTree>
    <p:extLst>
      <p:ext uri="{BB962C8B-B14F-4D97-AF65-F5344CB8AC3E}">
        <p14:creationId xmlns:p14="http://schemas.microsoft.com/office/powerpoint/2010/main" val="13353297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picker properties</a:t>
            </a:r>
            <a:endParaRPr lang="en-US" dirty="0"/>
          </a:p>
        </p:txBody>
      </p:sp>
      <p:pic>
        <p:nvPicPr>
          <p:cNvPr id="4" name="Picture 3"/>
          <p:cNvPicPr>
            <a:picLocks noChangeAspect="1"/>
          </p:cNvPicPr>
          <p:nvPr/>
        </p:nvPicPr>
        <p:blipFill>
          <a:blip r:embed="rId3"/>
          <a:stretch>
            <a:fillRect/>
          </a:stretch>
        </p:blipFill>
        <p:spPr>
          <a:xfrm>
            <a:off x="455230" y="2236788"/>
            <a:ext cx="8549070" cy="4603750"/>
          </a:xfrm>
          <a:prstGeom prst="rect">
            <a:avLst/>
          </a:prstGeom>
        </p:spPr>
      </p:pic>
    </p:spTree>
    <p:extLst>
      <p:ext uri="{BB962C8B-B14F-4D97-AF65-F5344CB8AC3E}">
        <p14:creationId xmlns:p14="http://schemas.microsoft.com/office/powerpoint/2010/main" val="17616167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how to handle datepicker selected date</a:t>
            </a:r>
            <a:endParaRPr lang="en-US" sz="3200" dirty="0"/>
          </a:p>
        </p:txBody>
      </p:sp>
      <p:sp>
        <p:nvSpPr>
          <p:cNvPr id="3" name="Text Placeholder 2"/>
          <p:cNvSpPr>
            <a:spLocks noGrp="1"/>
          </p:cNvSpPr>
          <p:nvPr>
            <p:ph type="body" sz="quarter" idx="10"/>
          </p:nvPr>
        </p:nvSpPr>
        <p:spPr/>
        <p:txBody>
          <a:bodyPr anchor="t"/>
          <a:lstStyle/>
          <a:p>
            <a:r>
              <a:rPr lang="en-US" dirty="0">
                <a:latin typeface="Arial" charset="0"/>
              </a:rPr>
              <a:t>Cannot use DisplayDate to key upon because the date you wish to calculate from may not be today</a:t>
            </a:r>
          </a:p>
          <a:p>
            <a:r>
              <a:rPr lang="en-US" dirty="0">
                <a:latin typeface="Arial" charset="0"/>
              </a:rPr>
              <a:t>must use SelectedDate property instead</a:t>
            </a:r>
          </a:p>
          <a:p>
            <a:pPr lvl="1"/>
            <a:r>
              <a:rPr lang="en-US" dirty="0">
                <a:latin typeface="Arial" charset="0"/>
              </a:rPr>
              <a:t>this is a nullable DateTime</a:t>
            </a:r>
          </a:p>
          <a:p>
            <a:pPr lvl="1"/>
            <a:r>
              <a:rPr lang="en-US" dirty="0">
                <a:latin typeface="Arial" charset="0"/>
              </a:rPr>
              <a:t>what is nullable?  How to handle this. </a:t>
            </a:r>
          </a:p>
          <a:p>
            <a:r>
              <a:rPr lang="en-US" sz="2800" dirty="0">
                <a:latin typeface="Arial" charset="0"/>
              </a:rPr>
              <a:t>DateTime currentDate = dtpBowlingDate.SelectedDate?? DateTime.Now;</a:t>
            </a:r>
          </a:p>
        </p:txBody>
      </p:sp>
    </p:spTree>
    <p:extLst>
      <p:ext uri="{BB962C8B-B14F-4D97-AF65-F5344CB8AC3E}">
        <p14:creationId xmlns:p14="http://schemas.microsoft.com/office/powerpoint/2010/main" val="18511622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method to remove non-numeric characters</a:t>
            </a:r>
            <a:endParaRPr lang="en-US" sz="3200" dirty="0"/>
          </a:p>
        </p:txBody>
      </p:sp>
      <p:sp>
        <p:nvSpPr>
          <p:cNvPr id="3" name="Text Placeholder 2"/>
          <p:cNvSpPr>
            <a:spLocks noGrp="1"/>
          </p:cNvSpPr>
          <p:nvPr>
            <p:ph type="body" sz="quarter" idx="10"/>
          </p:nvPr>
        </p:nvSpPr>
        <p:spPr>
          <a:xfrm>
            <a:off x="228600" y="2209800"/>
            <a:ext cx="8423307" cy="1794126"/>
          </a:xfrm>
        </p:spPr>
        <p:txBody>
          <a:bodyPr anchor="t"/>
          <a:lstStyle/>
          <a:p>
            <a:r>
              <a:rPr lang="en-US" sz="2000" dirty="0">
                <a:latin typeface="Arial" charset="0"/>
              </a:rPr>
              <a:t> We want to remove non-numeric characters when pulling the currency value from a label or textbox</a:t>
            </a:r>
          </a:p>
          <a:p>
            <a:r>
              <a:rPr lang="en-US" sz="2000" dirty="0">
                <a:latin typeface="Arial" charset="0"/>
              </a:rPr>
              <a:t>add this method to your program</a:t>
            </a:r>
          </a:p>
        </p:txBody>
      </p:sp>
      <p:pic>
        <p:nvPicPr>
          <p:cNvPr id="4" name="Picture 3"/>
          <p:cNvPicPr>
            <a:picLocks noChangeAspect="1"/>
          </p:cNvPicPr>
          <p:nvPr/>
        </p:nvPicPr>
        <p:blipFill>
          <a:blip r:embed="rId3"/>
          <a:stretch>
            <a:fillRect/>
          </a:stretch>
        </p:blipFill>
        <p:spPr>
          <a:xfrm>
            <a:off x="365125" y="3921125"/>
            <a:ext cx="8487466" cy="2509379"/>
          </a:xfrm>
          <a:prstGeom prst="rect">
            <a:avLst/>
          </a:prstGeom>
        </p:spPr>
      </p:pic>
    </p:spTree>
    <p:extLst>
      <p:ext uri="{BB962C8B-B14F-4D97-AF65-F5344CB8AC3E}">
        <p14:creationId xmlns:p14="http://schemas.microsoft.com/office/powerpoint/2010/main" val="17953631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Text of </a:t>
            </a:r>
            <a:r>
              <a:rPr lang="en-US" sz="3200" dirty="0" err="1" smtClean="0"/>
              <a:t>removenonalphanumeric</a:t>
            </a:r>
            <a:r>
              <a:rPr lang="en-US" sz="3200" dirty="0" smtClean="0"/>
              <a:t> method</a:t>
            </a:r>
            <a:endParaRPr lang="en-US" sz="3200" dirty="0"/>
          </a:p>
        </p:txBody>
      </p:sp>
      <p:sp>
        <p:nvSpPr>
          <p:cNvPr id="3" name="Text Placeholder 2"/>
          <p:cNvSpPr>
            <a:spLocks noGrp="1"/>
          </p:cNvSpPr>
          <p:nvPr>
            <p:ph type="body" sz="quarter" idx="10"/>
          </p:nvPr>
        </p:nvSpPr>
        <p:spPr/>
        <p:txBody>
          <a:bodyPr/>
          <a:lstStyle/>
          <a:p>
            <a:pPr marL="0" indent="0">
              <a:buNone/>
            </a:pPr>
            <a:r>
              <a:rPr lang="en-US" sz="2000" dirty="0"/>
              <a:t> public static string </a:t>
            </a:r>
            <a:r>
              <a:rPr lang="en-US" sz="2000" dirty="0" err="1"/>
              <a:t>RemoveNonAlphanumeric</a:t>
            </a:r>
            <a:r>
              <a:rPr lang="en-US" sz="2000" dirty="0"/>
              <a:t>(string text)</a:t>
            </a:r>
          </a:p>
          <a:p>
            <a:pPr marL="0" indent="0">
              <a:buNone/>
            </a:pPr>
            <a:r>
              <a:rPr lang="en-US" sz="2000" dirty="0"/>
              <a:t>        {</a:t>
            </a:r>
          </a:p>
          <a:p>
            <a:pPr marL="0" indent="0">
              <a:buNone/>
            </a:pPr>
            <a:r>
              <a:rPr lang="en-US" sz="2000" dirty="0"/>
              <a:t>            </a:t>
            </a:r>
            <a:r>
              <a:rPr lang="en-US" sz="2000" dirty="0" err="1"/>
              <a:t>StringBuilder</a:t>
            </a:r>
            <a:r>
              <a:rPr lang="en-US" sz="2000" dirty="0"/>
              <a:t> </a:t>
            </a:r>
            <a:r>
              <a:rPr lang="en-US" sz="2000" dirty="0" err="1"/>
              <a:t>sb</a:t>
            </a:r>
            <a:r>
              <a:rPr lang="en-US" sz="2000" dirty="0"/>
              <a:t> = new </a:t>
            </a:r>
            <a:r>
              <a:rPr lang="en-US" sz="2000" dirty="0" err="1"/>
              <a:t>StringBuilder</a:t>
            </a:r>
            <a:r>
              <a:rPr lang="en-US" sz="2000" dirty="0"/>
              <a:t>(</a:t>
            </a:r>
            <a:r>
              <a:rPr lang="en-US" sz="2000" dirty="0" err="1"/>
              <a:t>text.Length</a:t>
            </a:r>
            <a:r>
              <a:rPr lang="en-US" sz="2000" dirty="0"/>
              <a:t>);</a:t>
            </a:r>
          </a:p>
          <a:p>
            <a:pPr marL="0" indent="0">
              <a:buNone/>
            </a:pPr>
            <a:r>
              <a:rPr lang="nn-NO" sz="2000" dirty="0"/>
              <a:t>            for (int i = 0; i &lt; text.Length; i++)</a:t>
            </a:r>
          </a:p>
          <a:p>
            <a:pPr marL="0" indent="0">
              <a:buNone/>
            </a:pPr>
            <a:r>
              <a:rPr lang="en-US" sz="2000" dirty="0"/>
              <a:t>            {</a:t>
            </a:r>
          </a:p>
          <a:p>
            <a:pPr marL="0" indent="0">
              <a:buNone/>
            </a:pPr>
            <a:r>
              <a:rPr lang="en-US" sz="2000" dirty="0"/>
              <a:t>                char c = text[</a:t>
            </a:r>
            <a:r>
              <a:rPr lang="en-US" sz="2000" dirty="0" err="1"/>
              <a:t>i</a:t>
            </a:r>
            <a:r>
              <a:rPr lang="en-US" sz="2000" dirty="0"/>
              <a:t>];</a:t>
            </a:r>
          </a:p>
          <a:p>
            <a:pPr marL="0" indent="0">
              <a:buNone/>
            </a:pPr>
            <a:r>
              <a:rPr lang="pl-PL" sz="2000" dirty="0"/>
              <a:t>                if (c &gt;= 'a' &amp;&amp; c &lt;= 'z' || c &gt;= 'A' &amp;&amp; c &lt;= 'Z' || c &gt;= '0' &amp;&amp; c &lt;= '9' || c == '.')</a:t>
            </a:r>
          </a:p>
          <a:p>
            <a:pPr marL="0" indent="0">
              <a:buNone/>
            </a:pPr>
            <a:r>
              <a:rPr lang="en-US" sz="2000" dirty="0"/>
              <a:t>                    </a:t>
            </a:r>
            <a:r>
              <a:rPr lang="en-US" sz="2000" dirty="0" err="1"/>
              <a:t>sb.Append</a:t>
            </a:r>
            <a:r>
              <a:rPr lang="en-US" sz="2000" dirty="0"/>
              <a:t>(text[</a:t>
            </a:r>
            <a:r>
              <a:rPr lang="en-US" sz="2000" dirty="0" err="1"/>
              <a:t>i</a:t>
            </a:r>
            <a:r>
              <a:rPr lang="en-US" sz="2000" dirty="0"/>
              <a:t>]);</a:t>
            </a:r>
          </a:p>
          <a:p>
            <a:pPr marL="0" indent="0">
              <a:buNone/>
            </a:pPr>
            <a:r>
              <a:rPr lang="en-US" sz="2000" dirty="0"/>
              <a:t>            }</a:t>
            </a:r>
          </a:p>
          <a:p>
            <a:pPr marL="0" indent="0">
              <a:buNone/>
            </a:pPr>
            <a:r>
              <a:rPr lang="en-US" sz="2000" dirty="0"/>
              <a:t>            return </a:t>
            </a:r>
            <a:r>
              <a:rPr lang="en-US" sz="2000" dirty="0" err="1"/>
              <a:t>sb.ToString</a:t>
            </a:r>
            <a:r>
              <a:rPr lang="en-US" sz="2000" dirty="0"/>
              <a:t>();</a:t>
            </a:r>
          </a:p>
          <a:p>
            <a:pPr marL="0" indent="0">
              <a:buNone/>
            </a:pPr>
            <a:r>
              <a:rPr lang="en-US" sz="2000" dirty="0"/>
              <a:t>        }​</a:t>
            </a:r>
          </a:p>
        </p:txBody>
      </p:sp>
    </p:spTree>
    <p:extLst>
      <p:ext uri="{BB962C8B-B14F-4D97-AF65-F5344CB8AC3E}">
        <p14:creationId xmlns:p14="http://schemas.microsoft.com/office/powerpoint/2010/main" val="6532458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623887" y="3429000"/>
            <a:ext cx="7820025" cy="2247900"/>
          </a:xfrm>
          <a:prstGeom prst="rect">
            <a:avLst/>
          </a:prstGeom>
        </p:spPr>
      </p:pic>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1291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sequential processing-calculations</a:t>
            </a:r>
            <a:endParaRPr lang="en-US" sz="3200" dirty="0"/>
          </a:p>
        </p:txBody>
      </p:sp>
      <p:sp>
        <p:nvSpPr>
          <p:cNvPr id="3" name="Text Placeholder 2"/>
          <p:cNvSpPr>
            <a:spLocks noGrp="1"/>
          </p:cNvSpPr>
          <p:nvPr>
            <p:ph type="body" sz="quarter" idx="10"/>
          </p:nvPr>
        </p:nvSpPr>
        <p:spPr/>
        <p:txBody>
          <a:bodyPr/>
          <a:lstStyle/>
          <a:p>
            <a:r>
              <a:rPr lang="en-US" dirty="0" smtClean="0"/>
              <a:t>once the user has entered data, you will need to process it using calculations</a:t>
            </a:r>
          </a:p>
          <a:p>
            <a:r>
              <a:rPr lang="en-US" dirty="0" smtClean="0"/>
              <a:t>answer = number1 + number2 is the format</a:t>
            </a:r>
          </a:p>
          <a:p>
            <a:pPr marL="0" indent="0">
              <a:buNone/>
            </a:pPr>
            <a:r>
              <a:rPr lang="en-US" dirty="0" smtClean="0"/>
              <a:t>operators</a:t>
            </a:r>
          </a:p>
          <a:p>
            <a:pPr marL="0" indent="0">
              <a:buNone/>
            </a:pPr>
            <a:r>
              <a:rPr lang="en-US" dirty="0" smtClean="0"/>
              <a:t>+(addition) –(subtraction)</a:t>
            </a:r>
          </a:p>
          <a:p>
            <a:pPr marL="0" indent="0">
              <a:buNone/>
            </a:pPr>
            <a:r>
              <a:rPr lang="en-US" dirty="0" smtClean="0"/>
              <a:t>*(multiplication) /(division)</a:t>
            </a:r>
          </a:p>
          <a:p>
            <a:pPr marL="0" indent="0">
              <a:buNone/>
            </a:pPr>
            <a:r>
              <a:rPr lang="en-US" dirty="0" smtClean="0"/>
              <a:t>% (modulus) – remainder only of division</a:t>
            </a:r>
            <a:endParaRPr lang="en-US" dirty="0"/>
          </a:p>
        </p:txBody>
      </p:sp>
    </p:spTree>
    <p:extLst>
      <p:ext uri="{BB962C8B-B14F-4D97-AF65-F5344CB8AC3E}">
        <p14:creationId xmlns:p14="http://schemas.microsoft.com/office/powerpoint/2010/main" val="9554095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precedence</a:t>
            </a:r>
            <a:endParaRPr lang="en-US" dirty="0"/>
          </a:p>
        </p:txBody>
      </p:sp>
      <p:sp>
        <p:nvSpPr>
          <p:cNvPr id="3" name="Text Placeholder 2"/>
          <p:cNvSpPr>
            <a:spLocks noGrp="1"/>
          </p:cNvSpPr>
          <p:nvPr>
            <p:ph type="body" sz="quarter" idx="10"/>
          </p:nvPr>
        </p:nvSpPr>
        <p:spPr>
          <a:xfrm>
            <a:off x="228600" y="2209800"/>
            <a:ext cx="5181600" cy="4419600"/>
          </a:xfrm>
        </p:spPr>
        <p:txBody>
          <a:bodyPr/>
          <a:lstStyle/>
          <a:p>
            <a:r>
              <a:rPr lang="en-US" dirty="0" smtClean="0"/>
              <a:t>when an equation contains more than one operator, they are processed in a specific order</a:t>
            </a:r>
          </a:p>
          <a:p>
            <a:r>
              <a:rPr lang="en-US" dirty="0" smtClean="0"/>
              <a:t>() – override the order</a:t>
            </a:r>
          </a:p>
          <a:p>
            <a:r>
              <a:rPr lang="en-US" dirty="0" smtClean="0"/>
              <a:t>* / %</a:t>
            </a:r>
          </a:p>
          <a:p>
            <a:r>
              <a:rPr lang="en-US" dirty="0" smtClean="0"/>
              <a:t>+ -</a:t>
            </a:r>
          </a:p>
          <a:p>
            <a:endParaRPr lang="en-US" dirty="0"/>
          </a:p>
        </p:txBody>
      </p:sp>
      <p:sp>
        <p:nvSpPr>
          <p:cNvPr id="4" name="TextBox 3"/>
          <p:cNvSpPr txBox="1"/>
          <p:nvPr/>
        </p:nvSpPr>
        <p:spPr>
          <a:xfrm>
            <a:off x="5255635" y="5029200"/>
            <a:ext cx="3352800" cy="923330"/>
          </a:xfrm>
          <a:prstGeom prst="rect">
            <a:avLst/>
          </a:prstGeom>
          <a:noFill/>
        </p:spPr>
        <p:txBody>
          <a:bodyPr wrap="square" rtlCol="0">
            <a:spAutoFit/>
          </a:bodyPr>
          <a:lstStyle/>
          <a:p>
            <a:r>
              <a:rPr lang="en-US" i="1" dirty="0" smtClean="0">
                <a:solidFill>
                  <a:srgbClr val="00B050"/>
                </a:solidFill>
              </a:rPr>
              <a:t>if 2 operators have the same order of precedence, go from left to right</a:t>
            </a:r>
            <a:endParaRPr lang="en-US" i="1" dirty="0">
              <a:solidFill>
                <a:srgbClr val="00B050"/>
              </a:solidFill>
            </a:endParaRPr>
          </a:p>
        </p:txBody>
      </p:sp>
      <p:pic>
        <p:nvPicPr>
          <p:cNvPr id="5" name="Picture 4"/>
          <p:cNvPicPr>
            <a:picLocks noChangeAspect="1"/>
          </p:cNvPicPr>
          <p:nvPr/>
        </p:nvPicPr>
        <p:blipFill>
          <a:blip r:embed="rId3"/>
          <a:stretch>
            <a:fillRect/>
          </a:stretch>
        </p:blipFill>
        <p:spPr>
          <a:xfrm>
            <a:off x="5227926" y="2237508"/>
            <a:ext cx="3946846" cy="2114821"/>
          </a:xfrm>
          <a:prstGeom prst="rect">
            <a:avLst/>
          </a:prstGeom>
        </p:spPr>
      </p:pic>
    </p:spTree>
    <p:extLst>
      <p:ext uri="{BB962C8B-B14F-4D97-AF65-F5344CB8AC3E}">
        <p14:creationId xmlns:p14="http://schemas.microsoft.com/office/powerpoint/2010/main" val="19223413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Text Placeholder 2"/>
          <p:cNvSpPr>
            <a:spLocks noGrp="1"/>
          </p:cNvSpPr>
          <p:nvPr>
            <p:ph type="body" sz="quarter" idx="10"/>
          </p:nvPr>
        </p:nvSpPr>
        <p:spPr>
          <a:xfrm>
            <a:off x="228600" y="2209800"/>
            <a:ext cx="4114800" cy="4419600"/>
          </a:xfrm>
        </p:spPr>
        <p:txBody>
          <a:bodyPr/>
          <a:lstStyle/>
          <a:p>
            <a:r>
              <a:rPr lang="en-US" dirty="0" smtClean="0"/>
              <a:t>1+2*3</a:t>
            </a:r>
          </a:p>
          <a:p>
            <a:r>
              <a:rPr lang="en-US" dirty="0" smtClean="0"/>
              <a:t>(1+2)*3</a:t>
            </a:r>
          </a:p>
          <a:p>
            <a:r>
              <a:rPr lang="en-US" dirty="0" smtClean="0"/>
              <a:t>1+(2*3)</a:t>
            </a:r>
          </a:p>
          <a:p>
            <a:r>
              <a:rPr lang="en-US" dirty="0" smtClean="0"/>
              <a:t>(7%3)</a:t>
            </a:r>
          </a:p>
          <a:p>
            <a:r>
              <a:rPr lang="en-US" dirty="0" smtClean="0"/>
              <a:t>(4+(6/3))</a:t>
            </a:r>
          </a:p>
          <a:p>
            <a:r>
              <a:rPr lang="en-US" dirty="0"/>
              <a:t>(</a:t>
            </a:r>
            <a:r>
              <a:rPr lang="en-US" dirty="0" smtClean="0"/>
              <a:t>7%4) * </a:t>
            </a:r>
            <a:r>
              <a:rPr lang="en-US" dirty="0"/>
              <a:t>(4+(</a:t>
            </a:r>
            <a:r>
              <a:rPr lang="en-US" dirty="0" smtClean="0"/>
              <a:t>6/2))</a:t>
            </a:r>
          </a:p>
          <a:p>
            <a:r>
              <a:rPr lang="en-US" dirty="0" smtClean="0"/>
              <a:t>(10-1*2)/((2+(8%3)</a:t>
            </a:r>
            <a:endParaRPr lang="en-US" dirty="0"/>
          </a:p>
          <a:p>
            <a:endParaRPr lang="en-US" dirty="0" smtClean="0"/>
          </a:p>
          <a:p>
            <a:endParaRPr lang="en-US" dirty="0" smtClean="0"/>
          </a:p>
          <a:p>
            <a:endParaRPr lang="en-US" dirty="0"/>
          </a:p>
        </p:txBody>
      </p:sp>
      <p:sp>
        <p:nvSpPr>
          <p:cNvPr id="4" name="TextBox 3"/>
          <p:cNvSpPr txBox="1"/>
          <p:nvPr/>
        </p:nvSpPr>
        <p:spPr>
          <a:xfrm>
            <a:off x="4648200" y="2133601"/>
            <a:ext cx="4343400" cy="1354217"/>
          </a:xfrm>
          <a:prstGeom prst="rect">
            <a:avLst/>
          </a:prstGeom>
          <a:noFill/>
        </p:spPr>
        <p:txBody>
          <a:bodyPr wrap="square" rtlCol="0">
            <a:spAutoFit/>
          </a:bodyPr>
          <a:lstStyle/>
          <a:p>
            <a:r>
              <a:rPr lang="en-US" sz="3200" dirty="0" smtClean="0"/>
              <a:t>15-6/3</a:t>
            </a:r>
          </a:p>
          <a:p>
            <a:r>
              <a:rPr lang="en-US" sz="3200" dirty="0" smtClean="0"/>
              <a:t>15/5*3</a:t>
            </a:r>
          </a:p>
          <a:p>
            <a:endParaRPr lang="en-US" dirty="0"/>
          </a:p>
        </p:txBody>
      </p:sp>
    </p:spTree>
    <p:extLst>
      <p:ext uri="{BB962C8B-B14F-4D97-AF65-F5344CB8AC3E}">
        <p14:creationId xmlns:p14="http://schemas.microsoft.com/office/powerpoint/2010/main" val="29628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Xaml</a:t>
            </a:r>
            <a:r>
              <a:rPr lang="en-US" dirty="0" smtClean="0"/>
              <a:t> window</a:t>
            </a:r>
            <a:endParaRPr lang="en-US" dirty="0"/>
          </a:p>
        </p:txBody>
      </p:sp>
      <p:sp>
        <p:nvSpPr>
          <p:cNvPr id="3" name="Text Placeholder 2"/>
          <p:cNvSpPr>
            <a:spLocks noGrp="1"/>
          </p:cNvSpPr>
          <p:nvPr>
            <p:ph type="body" sz="quarter" idx="10"/>
          </p:nvPr>
        </p:nvSpPr>
        <p:spPr>
          <a:xfrm>
            <a:off x="228600" y="2209800"/>
            <a:ext cx="8610600" cy="2667000"/>
          </a:xfrm>
        </p:spPr>
        <p:txBody>
          <a:bodyPr/>
          <a:lstStyle/>
          <a:p>
            <a:r>
              <a:rPr lang="en-US" dirty="0" smtClean="0"/>
              <a:t>Format of the </a:t>
            </a:r>
            <a:r>
              <a:rPr lang="en-US" dirty="0" err="1" smtClean="0"/>
              <a:t>xaml</a:t>
            </a:r>
            <a:r>
              <a:rPr lang="en-US" dirty="0" smtClean="0"/>
              <a:t> tags – 2 formats</a:t>
            </a:r>
          </a:p>
          <a:p>
            <a:pPr lvl="1"/>
            <a:r>
              <a:rPr lang="en-US" dirty="0" smtClean="0"/>
              <a:t>&lt;Textbox x:name = “name” Content= “bowler” /&gt;</a:t>
            </a:r>
          </a:p>
          <a:p>
            <a:r>
              <a:rPr lang="en-US" dirty="0" smtClean="0"/>
              <a:t>Note how the grid surrounds everything else</a:t>
            </a:r>
          </a:p>
          <a:p>
            <a:pPr lvl="1"/>
            <a:r>
              <a:rPr lang="en-US" dirty="0" smtClean="0"/>
              <a:t>&lt;Grid&gt;  …other stuff …. &lt;/Grid&gt;</a:t>
            </a:r>
          </a:p>
          <a:p>
            <a:endParaRPr lang="en-US" dirty="0" smtClean="0"/>
          </a:p>
        </p:txBody>
      </p:sp>
      <p:pic>
        <p:nvPicPr>
          <p:cNvPr id="4" name="Picture 3"/>
          <p:cNvPicPr>
            <a:picLocks noChangeAspect="1"/>
          </p:cNvPicPr>
          <p:nvPr/>
        </p:nvPicPr>
        <p:blipFill>
          <a:blip r:embed="rId3"/>
          <a:stretch>
            <a:fillRect/>
          </a:stretch>
        </p:blipFill>
        <p:spPr>
          <a:xfrm>
            <a:off x="0" y="4581525"/>
            <a:ext cx="9144000" cy="2276475"/>
          </a:xfrm>
          <a:prstGeom prst="rect">
            <a:avLst/>
          </a:prstGeom>
        </p:spPr>
      </p:pic>
    </p:spTree>
    <p:extLst>
      <p:ext uri="{BB962C8B-B14F-4D97-AF65-F5344CB8AC3E}">
        <p14:creationId xmlns:p14="http://schemas.microsoft.com/office/powerpoint/2010/main" val="31682846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division</a:t>
            </a:r>
            <a:endParaRPr lang="en-US" dirty="0"/>
          </a:p>
        </p:txBody>
      </p:sp>
      <p:sp>
        <p:nvSpPr>
          <p:cNvPr id="3" name="Text Placeholder 2"/>
          <p:cNvSpPr>
            <a:spLocks noGrp="1"/>
          </p:cNvSpPr>
          <p:nvPr>
            <p:ph type="body" sz="quarter" idx="10"/>
          </p:nvPr>
        </p:nvSpPr>
        <p:spPr>
          <a:xfrm>
            <a:off x="228600" y="2209800"/>
            <a:ext cx="5715000" cy="4419600"/>
          </a:xfrm>
        </p:spPr>
        <p:txBody>
          <a:bodyPr anchor="t"/>
          <a:lstStyle/>
          <a:p>
            <a:r>
              <a:rPr lang="en-US" sz="2000" dirty="0"/>
              <a:t>A confusing and potentially dangerous feature of C# is how it handles integer division.</a:t>
            </a:r>
          </a:p>
          <a:p>
            <a:endParaRPr lang="en-US" sz="2000" dirty="0"/>
          </a:p>
          <a:p>
            <a:r>
              <a:rPr lang="en-US" sz="2000" dirty="0"/>
              <a:t>Integer division is defined as dividing a number that is an integer (any type of integer) by another integer value.</a:t>
            </a:r>
          </a:p>
          <a:p>
            <a:endParaRPr lang="en-US" sz="2000" dirty="0"/>
          </a:p>
          <a:p>
            <a:r>
              <a:rPr lang="en-US" sz="2000" dirty="0"/>
              <a:t>When dividing an integer by an integer, C# always returns an integer. Any decimal places are discarded.</a:t>
            </a:r>
          </a:p>
          <a:p>
            <a:endParaRPr lang="en-US" sz="2000" dirty="0"/>
          </a:p>
          <a:p>
            <a:r>
              <a:rPr lang="en-US" sz="2000" dirty="0"/>
              <a:t>If you wish to retain the decimal places, you must convert one of the operands (values) to a double.</a:t>
            </a:r>
          </a:p>
        </p:txBody>
      </p:sp>
      <p:sp>
        <p:nvSpPr>
          <p:cNvPr id="4" name="TextBox 3"/>
          <p:cNvSpPr txBox="1"/>
          <p:nvPr/>
        </p:nvSpPr>
        <p:spPr>
          <a:xfrm>
            <a:off x="6172200" y="2819400"/>
            <a:ext cx="2209800" cy="1938992"/>
          </a:xfrm>
          <a:prstGeom prst="rect">
            <a:avLst/>
          </a:prstGeom>
          <a:noFill/>
        </p:spPr>
        <p:txBody>
          <a:bodyPr wrap="square" rtlCol="0">
            <a:spAutoFit/>
          </a:bodyPr>
          <a:lstStyle/>
          <a:p>
            <a:r>
              <a:rPr lang="en-US" sz="2000" b="1" i="1" dirty="0">
                <a:solidFill>
                  <a:srgbClr val="00B050"/>
                </a:solidFill>
              </a:rPr>
              <a:t>Integer division</a:t>
            </a:r>
            <a:r>
              <a:rPr lang="en-US" sz="2000" i="1" dirty="0">
                <a:solidFill>
                  <a:srgbClr val="00B050"/>
                </a:solidFill>
              </a:rPr>
              <a:t> is </a:t>
            </a:r>
            <a:r>
              <a:rPr lang="en-US" sz="2000" b="1" i="1" dirty="0">
                <a:solidFill>
                  <a:srgbClr val="00B050"/>
                </a:solidFill>
              </a:rPr>
              <a:t>division</a:t>
            </a:r>
            <a:r>
              <a:rPr lang="en-US" sz="2000" i="1" dirty="0">
                <a:solidFill>
                  <a:srgbClr val="00B050"/>
                </a:solidFill>
              </a:rPr>
              <a:t> in which the fractional part (remainder) is </a:t>
            </a:r>
            <a:r>
              <a:rPr lang="en-US" sz="2000" i="1" dirty="0" smtClean="0">
                <a:solidFill>
                  <a:srgbClr val="00B050"/>
                </a:solidFill>
              </a:rPr>
              <a:t>discarded</a:t>
            </a:r>
            <a:endParaRPr lang="en-US" sz="2000" i="1" dirty="0">
              <a:solidFill>
                <a:srgbClr val="00B050"/>
              </a:solidFill>
            </a:endParaRPr>
          </a:p>
        </p:txBody>
      </p:sp>
    </p:spTree>
    <p:extLst>
      <p:ext uri="{BB962C8B-B14F-4D97-AF65-F5344CB8AC3E}">
        <p14:creationId xmlns:p14="http://schemas.microsoft.com/office/powerpoint/2010/main" val="9474380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division rounding (from msdn)</a:t>
            </a:r>
            <a:endParaRPr lang="en-US" sz="3600" dirty="0"/>
          </a:p>
        </p:txBody>
      </p:sp>
      <p:sp>
        <p:nvSpPr>
          <p:cNvPr id="3" name="Text Placeholder 2"/>
          <p:cNvSpPr>
            <a:spLocks noGrp="1"/>
          </p:cNvSpPr>
          <p:nvPr>
            <p:ph type="body" sz="quarter" idx="10"/>
          </p:nvPr>
        </p:nvSpPr>
        <p:spPr/>
        <p:txBody>
          <a:bodyPr anchor="t"/>
          <a:lstStyle/>
          <a:p>
            <a:r>
              <a:rPr lang="en-US" dirty="0">
                <a:solidFill>
                  <a:srgbClr val="222222"/>
                </a:solidFill>
                <a:latin typeface="Arial" charset="0"/>
              </a:rPr>
              <a:t>The division rounds the result towards zero, and the absolute value of the result is the largest possible integer that is less than the absolute value of the quotient of the two operands. The result is zero or positive when the two operands have the same sign and zero or negative when the two operands have opposite signs.</a:t>
            </a:r>
          </a:p>
          <a:p>
            <a:endParaRPr lang="en-US" dirty="0">
              <a:solidFill>
                <a:srgbClr val="222222"/>
              </a:solidFill>
              <a:latin typeface="Arial" charset="0"/>
            </a:endParaRPr>
          </a:p>
        </p:txBody>
      </p:sp>
    </p:spTree>
    <p:extLst>
      <p:ext uri="{BB962C8B-B14F-4D97-AF65-F5344CB8AC3E}">
        <p14:creationId xmlns:p14="http://schemas.microsoft.com/office/powerpoint/2010/main" val="33836499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division</a:t>
            </a:r>
            <a:endParaRPr lang="en-US" dirty="0"/>
          </a:p>
        </p:txBody>
      </p:sp>
      <p:pic>
        <p:nvPicPr>
          <p:cNvPr id="4" name="Picture 3"/>
          <p:cNvPicPr>
            <a:picLocks noChangeAspect="1"/>
          </p:cNvPicPr>
          <p:nvPr/>
        </p:nvPicPr>
        <p:blipFill>
          <a:blip r:embed="rId3"/>
          <a:stretch>
            <a:fillRect/>
          </a:stretch>
        </p:blipFill>
        <p:spPr>
          <a:xfrm>
            <a:off x="3775364" y="3560619"/>
            <a:ext cx="4795925" cy="1059873"/>
          </a:xfrm>
          <a:prstGeom prst="rect">
            <a:avLst/>
          </a:prstGeom>
        </p:spPr>
      </p:pic>
      <p:sp>
        <p:nvSpPr>
          <p:cNvPr id="3" name="Text Placeholder 2"/>
          <p:cNvSpPr>
            <a:spLocks noGrp="1"/>
          </p:cNvSpPr>
          <p:nvPr>
            <p:ph type="body" sz="quarter" idx="10"/>
          </p:nvPr>
        </p:nvSpPr>
        <p:spPr>
          <a:xfrm>
            <a:off x="228600" y="2209800"/>
            <a:ext cx="8839200" cy="4419600"/>
          </a:xfrm>
        </p:spPr>
        <p:txBody>
          <a:bodyPr/>
          <a:lstStyle/>
          <a:p>
            <a:r>
              <a:rPr lang="en-US" sz="2800" dirty="0" smtClean="0"/>
              <a:t>because both are integers, </a:t>
            </a:r>
            <a:r>
              <a:rPr lang="en-US" sz="2800" dirty="0" err="1" smtClean="0"/>
              <a:t>c#</a:t>
            </a:r>
            <a:r>
              <a:rPr lang="en-US" sz="2800" dirty="0" smtClean="0"/>
              <a:t> does integer division.  The end result is 25 (the .6 is discarded, not rounded)</a:t>
            </a:r>
          </a:p>
          <a:p>
            <a:endParaRPr lang="en-US" sz="2800" dirty="0"/>
          </a:p>
          <a:p>
            <a:endParaRPr lang="en-US" sz="2800" dirty="0" smtClean="0"/>
          </a:p>
          <a:p>
            <a:r>
              <a:rPr lang="en-US" sz="2800" dirty="0" smtClean="0"/>
              <a:t>if we cast </a:t>
            </a:r>
            <a:r>
              <a:rPr lang="en-US" sz="2800" dirty="0" err="1" smtClean="0"/>
              <a:t>totalAge</a:t>
            </a:r>
            <a:r>
              <a:rPr lang="en-US" sz="2800" dirty="0" smtClean="0"/>
              <a:t> as a double, the result uses double division. </a:t>
            </a:r>
            <a:r>
              <a:rPr lang="en-US" sz="2800" dirty="0" err="1" smtClean="0"/>
              <a:t>c#</a:t>
            </a:r>
            <a:r>
              <a:rPr lang="en-US" sz="2800" dirty="0" smtClean="0"/>
              <a:t> automatically casts </a:t>
            </a:r>
            <a:r>
              <a:rPr lang="en-US" sz="2800" dirty="0" err="1" smtClean="0"/>
              <a:t>numStudents</a:t>
            </a:r>
            <a:r>
              <a:rPr lang="en-US" sz="2800" dirty="0" smtClean="0"/>
              <a:t> as double</a:t>
            </a:r>
          </a:p>
          <a:p>
            <a:endParaRPr lang="en-US" dirty="0"/>
          </a:p>
        </p:txBody>
      </p:sp>
      <p:pic>
        <p:nvPicPr>
          <p:cNvPr id="5" name="Picture 4"/>
          <p:cNvPicPr>
            <a:picLocks noChangeAspect="1"/>
          </p:cNvPicPr>
          <p:nvPr/>
        </p:nvPicPr>
        <p:blipFill>
          <a:blip r:embed="rId4"/>
          <a:stretch>
            <a:fillRect/>
          </a:stretch>
        </p:blipFill>
        <p:spPr>
          <a:xfrm>
            <a:off x="2215435" y="5664774"/>
            <a:ext cx="6623765" cy="964626"/>
          </a:xfrm>
          <a:prstGeom prst="rect">
            <a:avLst/>
          </a:prstGeom>
        </p:spPr>
      </p:pic>
    </p:spTree>
    <p:extLst>
      <p:ext uri="{BB962C8B-B14F-4D97-AF65-F5344CB8AC3E}">
        <p14:creationId xmlns:p14="http://schemas.microsoft.com/office/powerpoint/2010/main" val="12430844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type math</a:t>
            </a:r>
            <a:endParaRPr lang="en-US" dirty="0"/>
          </a:p>
        </p:txBody>
      </p:sp>
      <p:sp>
        <p:nvSpPr>
          <p:cNvPr id="3" name="Text Placeholder 2"/>
          <p:cNvSpPr>
            <a:spLocks noGrp="1"/>
          </p:cNvSpPr>
          <p:nvPr>
            <p:ph type="body" sz="quarter" idx="10"/>
          </p:nvPr>
        </p:nvSpPr>
        <p:spPr>
          <a:xfrm>
            <a:off x="228600" y="2209800"/>
            <a:ext cx="7564504" cy="4419600"/>
          </a:xfrm>
        </p:spPr>
        <p:txBody>
          <a:bodyPr/>
          <a:lstStyle/>
          <a:p>
            <a:r>
              <a:rPr lang="en-US" sz="2400" dirty="0" smtClean="0"/>
              <a:t>If </a:t>
            </a:r>
            <a:r>
              <a:rPr lang="en-US" sz="2400" dirty="0"/>
              <a:t>an equation contains a mix of doubles and integers, </a:t>
            </a:r>
            <a:r>
              <a:rPr lang="en-US" sz="2400" dirty="0" smtClean="0"/>
              <a:t>the end </a:t>
            </a:r>
            <a:r>
              <a:rPr lang="en-US" sz="2400" dirty="0"/>
              <a:t>result of the equation is a double.</a:t>
            </a:r>
          </a:p>
          <a:p>
            <a:r>
              <a:rPr lang="en-US" sz="2400" dirty="0" smtClean="0"/>
              <a:t>Any </a:t>
            </a:r>
            <a:r>
              <a:rPr lang="en-US" sz="2400" dirty="0"/>
              <a:t>integers in the equation are </a:t>
            </a:r>
            <a:r>
              <a:rPr lang="en-US" sz="2400" dirty="0" smtClean="0"/>
              <a:t>temporarily converted </a:t>
            </a:r>
            <a:r>
              <a:rPr lang="en-US" sz="2400" dirty="0"/>
              <a:t>to doubles so that all the equation parts </a:t>
            </a:r>
            <a:r>
              <a:rPr lang="en-US" sz="2400" dirty="0" smtClean="0"/>
              <a:t>are of </a:t>
            </a:r>
            <a:r>
              <a:rPr lang="en-US" sz="2400" dirty="0"/>
              <a:t>the same type.</a:t>
            </a:r>
          </a:p>
          <a:p>
            <a:r>
              <a:rPr lang="en-US" sz="2400" dirty="0" smtClean="0"/>
              <a:t>Equations </a:t>
            </a:r>
            <a:r>
              <a:rPr lang="en-US" sz="2400" dirty="0"/>
              <a:t>can include </a:t>
            </a:r>
            <a:r>
              <a:rPr lang="en-US" sz="2400" dirty="0" smtClean="0"/>
              <a:t>a mix </a:t>
            </a:r>
            <a:r>
              <a:rPr lang="en-US" sz="2400" dirty="0"/>
              <a:t>of bytes, shorts, integers, longs, singles, doubles </a:t>
            </a:r>
            <a:r>
              <a:rPr lang="en-US" sz="2400" dirty="0" smtClean="0"/>
              <a:t>and decimals</a:t>
            </a:r>
            <a:r>
              <a:rPr lang="en-US" sz="2400" dirty="0"/>
              <a:t>.</a:t>
            </a:r>
          </a:p>
          <a:p>
            <a:r>
              <a:rPr lang="en-US" sz="2400" dirty="0" smtClean="0"/>
              <a:t>All </a:t>
            </a:r>
            <a:r>
              <a:rPr lang="en-US" sz="2400" dirty="0"/>
              <a:t>smaller types (listed first in the list above) </a:t>
            </a:r>
            <a:r>
              <a:rPr lang="en-US" sz="2400" dirty="0" smtClean="0"/>
              <a:t>are temporarily </a:t>
            </a:r>
            <a:r>
              <a:rPr lang="en-US" sz="2400" dirty="0"/>
              <a:t>converted to largest type included in </a:t>
            </a:r>
            <a:r>
              <a:rPr lang="en-US" sz="2400" dirty="0" smtClean="0"/>
              <a:t>the equation </a:t>
            </a:r>
            <a:r>
              <a:rPr lang="en-US" sz="2400" dirty="0"/>
              <a:t>and the equation result is the same type </a:t>
            </a:r>
            <a:r>
              <a:rPr lang="en-US" sz="2400" dirty="0" smtClean="0"/>
              <a:t>as the </a:t>
            </a:r>
            <a:r>
              <a:rPr lang="en-US" sz="2400" dirty="0"/>
              <a:t>largest type in the equation.</a:t>
            </a:r>
          </a:p>
        </p:txBody>
      </p:sp>
      <p:pic>
        <p:nvPicPr>
          <p:cNvPr id="6" name="Picture 5"/>
          <p:cNvPicPr>
            <a:picLocks noChangeAspect="1"/>
          </p:cNvPicPr>
          <p:nvPr/>
        </p:nvPicPr>
        <p:blipFill>
          <a:blip r:embed="rId3"/>
          <a:stretch>
            <a:fillRect/>
          </a:stretch>
        </p:blipFill>
        <p:spPr>
          <a:xfrm>
            <a:off x="7855162" y="2221843"/>
            <a:ext cx="1017871" cy="4114800"/>
          </a:xfrm>
          <a:prstGeom prst="rect">
            <a:avLst/>
          </a:prstGeom>
        </p:spPr>
      </p:pic>
    </p:spTree>
    <p:extLst>
      <p:ext uri="{BB962C8B-B14F-4D97-AF65-F5344CB8AC3E}">
        <p14:creationId xmlns:p14="http://schemas.microsoft.com/office/powerpoint/2010/main" val="21960497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Doubles and Decimals</a:t>
            </a:r>
            <a:endParaRPr lang="en-US" dirty="0"/>
          </a:p>
        </p:txBody>
      </p:sp>
      <p:sp>
        <p:nvSpPr>
          <p:cNvPr id="3" name="Text Placeholder 2"/>
          <p:cNvSpPr>
            <a:spLocks noGrp="1"/>
          </p:cNvSpPr>
          <p:nvPr>
            <p:ph type="body" sz="quarter" idx="10"/>
          </p:nvPr>
        </p:nvSpPr>
        <p:spPr>
          <a:xfrm>
            <a:off x="228600" y="2209800"/>
            <a:ext cx="3962400" cy="4419600"/>
          </a:xfrm>
        </p:spPr>
        <p:txBody>
          <a:bodyPr/>
          <a:lstStyle/>
          <a:p>
            <a:r>
              <a:rPr lang="en-US" dirty="0" smtClean="0"/>
              <a:t>doubles and decimals are not converted implicitly</a:t>
            </a:r>
          </a:p>
          <a:p>
            <a:r>
              <a:rPr lang="en-US" dirty="0" smtClean="0"/>
              <a:t>casting the discount as a decimal eliminates syntax errors</a:t>
            </a:r>
            <a:endParaRPr lang="en-US" dirty="0"/>
          </a:p>
        </p:txBody>
      </p:sp>
      <p:pic>
        <p:nvPicPr>
          <p:cNvPr id="4" name="Picture 3"/>
          <p:cNvPicPr>
            <a:picLocks noChangeAspect="1"/>
          </p:cNvPicPr>
          <p:nvPr/>
        </p:nvPicPr>
        <p:blipFill>
          <a:blip r:embed="rId3"/>
          <a:stretch>
            <a:fillRect/>
          </a:stretch>
        </p:blipFill>
        <p:spPr>
          <a:xfrm>
            <a:off x="4394200" y="2362200"/>
            <a:ext cx="4749800" cy="1676400"/>
          </a:xfrm>
          <a:prstGeom prst="rect">
            <a:avLst/>
          </a:prstGeom>
        </p:spPr>
      </p:pic>
      <p:pic>
        <p:nvPicPr>
          <p:cNvPr id="5" name="Picture 4"/>
          <p:cNvPicPr>
            <a:picLocks noChangeAspect="1"/>
          </p:cNvPicPr>
          <p:nvPr/>
        </p:nvPicPr>
        <p:blipFill>
          <a:blip r:embed="rId4"/>
          <a:stretch>
            <a:fillRect/>
          </a:stretch>
        </p:blipFill>
        <p:spPr>
          <a:xfrm>
            <a:off x="4191000" y="4267198"/>
            <a:ext cx="4800605" cy="1828801"/>
          </a:xfrm>
          <a:prstGeom prst="rect">
            <a:avLst/>
          </a:prstGeom>
        </p:spPr>
      </p:pic>
    </p:spTree>
    <p:extLst>
      <p:ext uri="{BB962C8B-B14F-4D97-AF65-F5344CB8AC3E}">
        <p14:creationId xmlns:p14="http://schemas.microsoft.com/office/powerpoint/2010/main" val="34980938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Text Placeholder 2"/>
          <p:cNvSpPr>
            <a:spLocks noGrp="1"/>
          </p:cNvSpPr>
          <p:nvPr>
            <p:ph type="body" sz="quarter" idx="10"/>
          </p:nvPr>
        </p:nvSpPr>
        <p:spPr/>
        <p:txBody>
          <a:bodyPr anchor="t"/>
          <a:lstStyle/>
          <a:p>
            <a:r>
              <a:rPr lang="en-US" dirty="0" err="1"/>
              <a:t>int</a:t>
            </a:r>
            <a:r>
              <a:rPr lang="en-US" dirty="0"/>
              <a:t> + </a:t>
            </a:r>
            <a:r>
              <a:rPr lang="en-US" dirty="0" err="1"/>
              <a:t>int</a:t>
            </a:r>
            <a:r>
              <a:rPr lang="en-US" dirty="0"/>
              <a:t> = </a:t>
            </a:r>
            <a:r>
              <a:rPr lang="en-US" dirty="0" err="1"/>
              <a:t>int</a:t>
            </a:r>
            <a:endParaRPr lang="en-US" dirty="0"/>
          </a:p>
          <a:p>
            <a:r>
              <a:rPr lang="en-US" dirty="0" err="1"/>
              <a:t>int</a:t>
            </a:r>
            <a:r>
              <a:rPr lang="en-US" dirty="0"/>
              <a:t> + double  = double</a:t>
            </a:r>
          </a:p>
          <a:p>
            <a:r>
              <a:rPr lang="en-US" dirty="0" err="1"/>
              <a:t>intresult</a:t>
            </a:r>
            <a:r>
              <a:rPr lang="en-US" dirty="0"/>
              <a:t> = </a:t>
            </a:r>
            <a:r>
              <a:rPr lang="en-US" dirty="0" err="1"/>
              <a:t>int</a:t>
            </a:r>
            <a:r>
              <a:rPr lang="en-US" dirty="0"/>
              <a:t> + </a:t>
            </a:r>
            <a:r>
              <a:rPr lang="en-US" dirty="0" err="1"/>
              <a:t>double</a:t>
            </a:r>
            <a:r>
              <a:rPr lang="en-US" dirty="0"/>
              <a:t> + </a:t>
            </a:r>
            <a:r>
              <a:rPr lang="en-US" dirty="0" err="1"/>
              <a:t>int</a:t>
            </a:r>
            <a:r>
              <a:rPr lang="en-US" dirty="0"/>
              <a:t> …. error</a:t>
            </a:r>
          </a:p>
          <a:p>
            <a:endParaRPr lang="en-US" dirty="0"/>
          </a:p>
        </p:txBody>
      </p:sp>
    </p:spTree>
    <p:extLst>
      <p:ext uri="{BB962C8B-B14F-4D97-AF65-F5344CB8AC3E}">
        <p14:creationId xmlns:p14="http://schemas.microsoft.com/office/powerpoint/2010/main" val="15736711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program</a:t>
            </a:r>
            <a:endParaRPr lang="en-US" dirty="0"/>
          </a:p>
        </p:txBody>
      </p:sp>
      <p:sp>
        <p:nvSpPr>
          <p:cNvPr id="3" name="Text Placeholder 2"/>
          <p:cNvSpPr>
            <a:spLocks noGrp="1"/>
          </p:cNvSpPr>
          <p:nvPr>
            <p:ph type="body" sz="quarter" idx="10"/>
          </p:nvPr>
        </p:nvSpPr>
        <p:spPr>
          <a:xfrm>
            <a:off x="228600" y="1731335"/>
            <a:ext cx="8610600" cy="4898065"/>
          </a:xfrm>
        </p:spPr>
        <p:txBody>
          <a:bodyPr anchor="t"/>
          <a:lstStyle/>
          <a:p>
            <a:r>
              <a:rPr lang="en-US" dirty="0">
                <a:solidFill>
                  <a:srgbClr val="7030A0"/>
                </a:solidFill>
              </a:rPr>
              <a:t>in </a:t>
            </a:r>
            <a:r>
              <a:rPr lang="en-US" dirty="0" err="1">
                <a:solidFill>
                  <a:srgbClr val="7030A0"/>
                </a:solidFill>
              </a:rPr>
              <a:t>btnCalculate_Click</a:t>
            </a:r>
            <a:r>
              <a:rPr lang="en-US" dirty="0">
                <a:solidFill>
                  <a:srgbClr val="7030A0"/>
                </a:solidFill>
              </a:rPr>
              <a:t> event</a:t>
            </a:r>
          </a:p>
          <a:p>
            <a:pPr lvl="1"/>
            <a:r>
              <a:rPr lang="en-US" dirty="0">
                <a:solidFill>
                  <a:srgbClr val="7030A0"/>
                </a:solidFill>
              </a:rPr>
              <a:t>enter equations to calculate the series total and average</a:t>
            </a:r>
          </a:p>
          <a:p>
            <a:pPr lvl="1"/>
            <a:r>
              <a:rPr lang="en-US" dirty="0">
                <a:solidFill>
                  <a:srgbClr val="7030A0"/>
                </a:solidFill>
              </a:rPr>
              <a:t>declare a constant GAMESPERSERIES = 3</a:t>
            </a:r>
          </a:p>
          <a:p>
            <a:r>
              <a:rPr lang="en-US" dirty="0">
                <a:solidFill>
                  <a:srgbClr val="7030A0"/>
                </a:solidFill>
                <a:latin typeface="Arial" charset="0"/>
              </a:rPr>
              <a:t>Place breakpoint in event handler of btnCalc. Run. Enter 100, 100, 101 Note the average calculation is using Integer division. </a:t>
            </a:r>
          </a:p>
          <a:p>
            <a:pPr lvl="1"/>
            <a:r>
              <a:rPr lang="en-US" dirty="0">
                <a:solidFill>
                  <a:srgbClr val="7030A0"/>
                </a:solidFill>
                <a:latin typeface="Arial" charset="0"/>
              </a:rPr>
              <a:t>cast either operand of the division equation to double and confirm there is double division </a:t>
            </a:r>
          </a:p>
          <a:p>
            <a:pPr lvl="1"/>
            <a:endParaRPr lang="en-US" dirty="0">
              <a:solidFill>
                <a:srgbClr val="7030A0"/>
              </a:solidFill>
            </a:endParaRPr>
          </a:p>
        </p:txBody>
      </p:sp>
    </p:spTree>
    <p:extLst>
      <p:ext uri="{BB962C8B-B14F-4D97-AF65-F5344CB8AC3E}">
        <p14:creationId xmlns:p14="http://schemas.microsoft.com/office/powerpoint/2010/main" val="42594202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modulus</a:t>
            </a:r>
            <a:endParaRPr lang="en-US" dirty="0"/>
          </a:p>
        </p:txBody>
      </p:sp>
      <p:sp>
        <p:nvSpPr>
          <p:cNvPr id="3" name="Text Placeholder 2"/>
          <p:cNvSpPr>
            <a:spLocks noGrp="1"/>
          </p:cNvSpPr>
          <p:nvPr>
            <p:ph type="body" sz="quarter" idx="10"/>
          </p:nvPr>
        </p:nvSpPr>
        <p:spPr/>
        <p:txBody>
          <a:bodyPr/>
          <a:lstStyle/>
          <a:p>
            <a:r>
              <a:rPr lang="en-US" sz="2000" dirty="0" smtClean="0"/>
              <a:t>The </a:t>
            </a:r>
            <a:r>
              <a:rPr lang="en-US" sz="2000" dirty="0"/>
              <a:t>% operator (short for modulus or sometimes modulo</a:t>
            </a:r>
            <a:r>
              <a:rPr lang="en-US" sz="2000" dirty="0" smtClean="0"/>
              <a:t>) returns </a:t>
            </a:r>
            <a:r>
              <a:rPr lang="en-US" sz="2000" dirty="0"/>
              <a:t>the remainder of a division.</a:t>
            </a:r>
          </a:p>
          <a:p>
            <a:r>
              <a:rPr lang="en-US" sz="2000" dirty="0" smtClean="0"/>
              <a:t>% </a:t>
            </a:r>
            <a:r>
              <a:rPr lang="en-US" sz="2000" dirty="0"/>
              <a:t>is normally used on integers, resulting in </a:t>
            </a:r>
            <a:r>
              <a:rPr lang="en-US" sz="2000" dirty="0" smtClean="0"/>
              <a:t>an integer</a:t>
            </a:r>
            <a:r>
              <a:rPr lang="en-US" sz="2000" dirty="0"/>
              <a:t>.</a:t>
            </a:r>
          </a:p>
          <a:p>
            <a:pPr lvl="1"/>
            <a:r>
              <a:rPr lang="en-US" sz="1600" dirty="0" smtClean="0"/>
              <a:t>For </a:t>
            </a:r>
            <a:r>
              <a:rPr lang="en-US" sz="1600" dirty="0"/>
              <a:t>example, let's say we have 77 eggs and want </a:t>
            </a:r>
            <a:r>
              <a:rPr lang="en-US" sz="1600" dirty="0" smtClean="0"/>
              <a:t>to know </a:t>
            </a:r>
            <a:r>
              <a:rPr lang="en-US" sz="1600" dirty="0"/>
              <a:t>how many will be left over after the eggs </a:t>
            </a:r>
            <a:r>
              <a:rPr lang="en-US" sz="1600" dirty="0" smtClean="0"/>
              <a:t>are placed </a:t>
            </a:r>
            <a:r>
              <a:rPr lang="en-US" sz="1600" dirty="0"/>
              <a:t>into cartons that hold a dozen eggs </a:t>
            </a:r>
            <a:r>
              <a:rPr lang="en-US" sz="1600" dirty="0" smtClean="0"/>
              <a:t>each </a:t>
            </a:r>
            <a:r>
              <a:rPr lang="en-US" sz="1600" dirty="0" err="1" smtClean="0"/>
              <a:t>leftOver</a:t>
            </a:r>
            <a:r>
              <a:rPr lang="en-US" sz="1600" dirty="0" smtClean="0"/>
              <a:t> </a:t>
            </a:r>
            <a:r>
              <a:rPr lang="en-US" sz="1600" dirty="0"/>
              <a:t>= eggs % 12; </a:t>
            </a:r>
          </a:p>
          <a:p>
            <a:r>
              <a:rPr lang="en-US" sz="2400" dirty="0" smtClean="0"/>
              <a:t>The </a:t>
            </a:r>
            <a:r>
              <a:rPr lang="en-US" sz="2400" dirty="0"/>
              <a:t>variable </a:t>
            </a:r>
            <a:r>
              <a:rPr lang="en-US" sz="2400" dirty="0" err="1"/>
              <a:t>leftOver</a:t>
            </a:r>
            <a:r>
              <a:rPr lang="en-US" sz="2400" dirty="0"/>
              <a:t> will have value of </a:t>
            </a:r>
            <a:r>
              <a:rPr lang="en-US" sz="2400" dirty="0" smtClean="0"/>
              <a:t>5</a:t>
            </a:r>
          </a:p>
          <a:p>
            <a:r>
              <a:rPr lang="en-US" sz="2000" dirty="0"/>
              <a:t>(77 / 12 = 6 with 5 leftover</a:t>
            </a:r>
            <a:r>
              <a:rPr lang="en-US" sz="2000" dirty="0" smtClean="0"/>
              <a:t>) eggs </a:t>
            </a:r>
            <a:r>
              <a:rPr lang="en-US" sz="2000" dirty="0"/>
              <a:t>is another variable that somehow got </a:t>
            </a:r>
            <a:r>
              <a:rPr lang="en-US" sz="2000" dirty="0" smtClean="0"/>
              <a:t>the value </a:t>
            </a:r>
            <a:r>
              <a:rPr lang="en-US" sz="2000" dirty="0"/>
              <a:t>77 assigned to it (probably user input)</a:t>
            </a:r>
          </a:p>
          <a:p>
            <a:r>
              <a:rPr lang="en-US" sz="2000" dirty="0"/>
              <a:t>Note I used the literal 12 here, not a named constant, because the number of eggs per dozen won't change. I could have used a constant</a:t>
            </a:r>
          </a:p>
          <a:p>
            <a:endParaRPr lang="en-US" sz="2000" dirty="0"/>
          </a:p>
          <a:p>
            <a:r>
              <a:rPr lang="en-US" sz="2000" dirty="0"/>
              <a:t>EGGSPERDOZEN for clarity. </a:t>
            </a:r>
          </a:p>
          <a:p>
            <a:endParaRPr lang="en-US" sz="2400" dirty="0"/>
          </a:p>
          <a:p>
            <a:endParaRPr lang="en-US" sz="2000" dirty="0"/>
          </a:p>
        </p:txBody>
      </p:sp>
    </p:spTree>
    <p:extLst>
      <p:ext uri="{BB962C8B-B14F-4D97-AF65-F5344CB8AC3E}">
        <p14:creationId xmlns:p14="http://schemas.microsoft.com/office/powerpoint/2010/main" val="19138543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modulus examples</a:t>
            </a:r>
            <a:endParaRPr lang="en-US" dirty="0"/>
          </a:p>
        </p:txBody>
      </p:sp>
      <p:sp>
        <p:nvSpPr>
          <p:cNvPr id="3" name="Text Placeholder 2"/>
          <p:cNvSpPr>
            <a:spLocks noGrp="1"/>
          </p:cNvSpPr>
          <p:nvPr>
            <p:ph type="body" sz="quarter" idx="10"/>
          </p:nvPr>
        </p:nvSpPr>
        <p:spPr/>
        <p:txBody>
          <a:bodyPr anchor="t"/>
          <a:lstStyle/>
          <a:p>
            <a:r>
              <a:rPr lang="en-US"/>
              <a:t>10%4</a:t>
            </a:r>
            <a:endParaRPr lang="en-US" dirty="0"/>
          </a:p>
          <a:p>
            <a:r>
              <a:rPr lang="en-US" dirty="0">
                <a:latin typeface="Arial" charset="0"/>
              </a:rPr>
              <a:t>3%4 </a:t>
            </a:r>
          </a:p>
          <a:p>
            <a:r>
              <a:rPr lang="en-US" dirty="0">
                <a:latin typeface="Arial" charset="0"/>
              </a:rPr>
              <a:t>5%3 </a:t>
            </a:r>
          </a:p>
          <a:p>
            <a:r>
              <a:rPr lang="en-US" dirty="0">
                <a:latin typeface="Arial" charset="0"/>
              </a:rPr>
              <a:t>12%5 </a:t>
            </a:r>
          </a:p>
          <a:p>
            <a:r>
              <a:rPr lang="en-US" dirty="0">
                <a:latin typeface="Arial" charset="0"/>
              </a:rPr>
              <a:t>10%10 </a:t>
            </a:r>
          </a:p>
          <a:p>
            <a:r>
              <a:rPr lang="en-US" dirty="0">
                <a:latin typeface="Arial" charset="0"/>
              </a:rPr>
              <a:t>0%4 </a:t>
            </a:r>
          </a:p>
          <a:p>
            <a:r>
              <a:rPr lang="en-US" dirty="0">
                <a:latin typeface="Arial" charset="0"/>
              </a:rPr>
              <a:t>4%0 </a:t>
            </a:r>
          </a:p>
          <a:p>
            <a:endParaRPr lang="en-US" dirty="0"/>
          </a:p>
        </p:txBody>
      </p:sp>
    </p:spTree>
    <p:extLst>
      <p:ext uri="{BB962C8B-B14F-4D97-AF65-F5344CB8AC3E}">
        <p14:creationId xmlns:p14="http://schemas.microsoft.com/office/powerpoint/2010/main" val="26546210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calculations</a:t>
            </a:r>
            <a:endParaRPr lang="en-US" dirty="0"/>
          </a:p>
        </p:txBody>
      </p:sp>
      <p:sp>
        <p:nvSpPr>
          <p:cNvPr id="3" name="Text Placeholder 2"/>
          <p:cNvSpPr>
            <a:spLocks noGrp="1"/>
          </p:cNvSpPr>
          <p:nvPr>
            <p:ph type="body" sz="quarter" idx="10"/>
          </p:nvPr>
        </p:nvSpPr>
        <p:spPr>
          <a:xfrm>
            <a:off x="228600" y="2209800"/>
            <a:ext cx="8610600" cy="1600200"/>
          </a:xfrm>
        </p:spPr>
        <p:txBody>
          <a:bodyPr/>
          <a:lstStyle/>
          <a:p>
            <a:r>
              <a:rPr lang="en-US" dirty="0" smtClean="0"/>
              <a:t>The </a:t>
            </a:r>
            <a:r>
              <a:rPr lang="en-US" dirty="0" err="1" smtClean="0"/>
              <a:t>DateTime</a:t>
            </a:r>
            <a:r>
              <a:rPr lang="en-US" dirty="0" smtClean="0"/>
              <a:t> class comes with a couple of built in methods to allow you to do calculations</a:t>
            </a:r>
          </a:p>
          <a:p>
            <a:endParaRPr lang="en-US" dirty="0"/>
          </a:p>
        </p:txBody>
      </p:sp>
      <p:pic>
        <p:nvPicPr>
          <p:cNvPr id="4" name="Picture 3"/>
          <p:cNvPicPr>
            <a:picLocks noChangeAspect="1"/>
          </p:cNvPicPr>
          <p:nvPr/>
        </p:nvPicPr>
        <p:blipFill>
          <a:blip r:embed="rId3"/>
          <a:stretch>
            <a:fillRect/>
          </a:stretch>
        </p:blipFill>
        <p:spPr>
          <a:xfrm>
            <a:off x="1219200" y="4114800"/>
            <a:ext cx="5546690" cy="1828800"/>
          </a:xfrm>
          <a:prstGeom prst="rect">
            <a:avLst/>
          </a:prstGeom>
        </p:spPr>
      </p:pic>
    </p:spTree>
    <p:extLst>
      <p:ext uri="{BB962C8B-B14F-4D97-AF65-F5344CB8AC3E}">
        <p14:creationId xmlns:p14="http://schemas.microsoft.com/office/powerpoint/2010/main" val="2512500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nit 4 – Sequential Processing&amp;quot;&quot;/&gt;&lt;property id=&quot;20307&quot; value=&quot;313&quot;/&gt;&lt;/object&gt;&lt;object type=&quot;3&quot; unique_id=&quot;10109&quot;&gt;&lt;property id=&quot;20148&quot; value=&quot;5&quot;/&gt;&lt;property id=&quot;20300&quot; value=&quot;Slide 2 - &amp;quot;Reading for this unit&amp;quot;&quot;/&gt;&lt;property id=&quot;20307&quot; value=&quot;314&quot;/&gt;&lt;/object&gt;&lt;object type=&quot;3&quot; unique_id=&quot;10394&quot;&gt;&lt;property id=&quot;20148&quot; value=&quot;5&quot;/&gt;&lt;property id=&quot;20300&quot; value=&quot;Slide 3&quot;/&gt;&lt;property id=&quot;20307&quot; value=&quot;353&quot;/&gt;&lt;/object&gt;&lt;object type=&quot;3&quot; unique_id=&quot;10395&quot;&gt;&lt;property id=&quot;20148&quot; value=&quot;5&quot;/&gt;&lt;property id=&quot;20300&quot; value=&quot;Slide 4 - &amp;quot;Intro to wpf&amp;quot;&quot;/&gt;&lt;property id=&quot;20307&quot; value=&quot;380&quot;/&gt;&lt;/object&gt;&lt;object type=&quot;3&quot; unique_id=&quot;10396&quot;&gt;&lt;property id=&quot;20148&quot; value=&quot;5&quot;/&gt;&lt;property id=&quot;20300&quot; value=&quot;Slide 5 - &amp;quot;Comparison to forms&amp;quot;&quot;/&gt;&lt;property id=&quot;20307&quot; value=&quot;381&quot;/&gt;&lt;/object&gt;&lt;object type=&quot;3&quot; unique_id=&quot;10397&quot;&gt;&lt;property id=&quot;20148&quot; value=&quot;5&quot;/&gt;&lt;property id=&quot;20300&quot; value=&quot;Slide 6 - &amp;quot;Wpf layout&amp;quot;&quot;/&gt;&lt;property id=&quot;20307&quot; value=&quot;383&quot;/&gt;&lt;/object&gt;&lt;object type=&quot;3&quot; unique_id=&quot;10398&quot;&gt;&lt;property id=&quot;20148&quot; value=&quot;5&quot;/&gt;&lt;property id=&quot;20300&quot; value=&quot;Slide 7 - &amp;quot;Document outine&amp;quot;&quot;/&gt;&lt;property id=&quot;20307&quot; value=&quot;384&quot;/&gt;&lt;/object&gt;&lt;object type=&quot;3&quot; unique_id=&quot;10399&quot;&gt;&lt;property id=&quot;20148&quot; value=&quot;5&quot;/&gt;&lt;property id=&quot;20300&quot; value=&quot;Slide 8 - &amp;quot;Xaml&amp;quot;&quot;/&gt;&lt;property id=&quot;20307&quot; value=&quot;382&quot;/&gt;&lt;/object&gt;&lt;object type=&quot;3&quot; unique_id=&quot;10400&quot;&gt;&lt;property id=&quot;20148&quot; value=&quot;5&quot;/&gt;&lt;property id=&quot;20300&quot; value=&quot;Slide 9 - &amp;quot;Xaml window&amp;quot;&quot;/&gt;&lt;property id=&quot;20307&quot; value=&quot;385&quot;/&gt;&lt;/object&gt;&lt;object type=&quot;3&quot; unique_id=&quot;10401&quot;&gt;&lt;property id=&quot;20148&quot; value=&quot;5&quot;/&gt;&lt;property id=&quot;20300&quot; value=&quot;Slide 10 - &amp;quot;Xaml window&amp;quot;&quot;/&gt;&lt;property id=&quot;20307&quot; value=&quot;387&quot;/&gt;&lt;/object&gt;&lt;object type=&quot;3&quot; unique_id=&quot;10402&quot;&gt;&lt;property id=&quot;20148&quot; value=&quot;5&quot;/&gt;&lt;property id=&quot;20300&quot; value=&quot;Slide 11 - &amp;quot;Xaml and property window&amp;quot;&quot;/&gt;&lt;property id=&quot;20307&quot; value=&quot;386&quot;/&gt;&lt;/object&gt;&lt;object type=&quot;3&quot; unique_id=&quot;10403&quot;&gt;&lt;property id=&quot;20148&quot; value=&quot;5&quot;/&gt;&lt;property id=&quot;20300&quot; value=&quot;Slide 12 - &amp;quot;IN class prep&amp;quot;&quot;/&gt;&lt;property id=&quot;20307&quot; value=&quot;354&quot;/&gt;&lt;/object&gt;&lt;object type=&quot;3&quot; unique_id=&quot;10404&quot;&gt;&lt;property id=&quot;20148&quot; value=&quot;5&quot;/&gt;&lt;property id=&quot;20300&quot; value=&quot;Slide 13 - &amp;quot;Update your program&amp;quot;&quot;/&gt;&lt;property id=&quot;20307&quot; value=&quot;355&quot;/&gt;&lt;/object&gt;&lt;object type=&quot;3&quot; unique_id=&quot;10405&quot;&gt;&lt;property id=&quot;20148&quot; value=&quot;5&quot;/&gt;&lt;property id=&quot;20300&quot; value=&quot;Slide 14 - &amp;quot;Creating event handlers&amp;quot;&quot;/&gt;&lt;property id=&quot;20307&quot; value=&quot;388&quot;/&gt;&lt;/object&gt;&lt;object type=&quot;3&quot; unique_id=&quot;10406&quot;&gt;&lt;property id=&quot;20148&quot; value=&quot;5&quot;/&gt;&lt;property id=&quot;20300&quot; value=&quot;Slide 15 - &amp;quot;Update your program&amp;quot;&quot;/&gt;&lt;property id=&quot;20307&quot; value=&quot;389&quot;/&gt;&lt;/object&gt;&lt;object type=&quot;3&quot; unique_id=&quot;10407&quot;&gt;&lt;property id=&quot;20148&quot; value=&quot;5&quot;/&gt;&lt;property id=&quot;20300&quot; value=&quot;Slide 16 - &amp;quot;Text box properties&amp;quot;&quot;/&gt;&lt;property id=&quot;20307&quot; value=&quot;356&quot;/&gt;&lt;/object&gt;&lt;object type=&quot;3&quot; unique_id=&quot;10408&quot;&gt;&lt;property id=&quot;20148&quot; value=&quot;5&quot;/&gt;&lt;property id=&quot;20300&quot; value=&quot;Slide 17 - &amp;quot;Text box properties&amp;quot;&quot;/&gt;&lt;property id=&quot;20307&quot; value=&quot;357&quot;/&gt;&lt;/object&gt;&lt;object type=&quot;3&quot; unique_id=&quot;10409&quot;&gt;&lt;property id=&quot;20148&quot; value=&quot;5&quot;/&gt;&lt;property id=&quot;20300&quot; value=&quot;Slide 18 - &amp;quot;Update your form&amp;quot;&quot;/&gt;&lt;property id=&quot;20307&quot; value=&quot;358&quot;/&gt;&lt;/object&gt;&lt;object type=&quot;3&quot; unique_id=&quot;10410&quot;&gt;&lt;property id=&quot;20148&quot; value=&quot;5&quot;/&gt;&lt;property id=&quot;20300&quot; value=&quot;Slide 19 - &amp;quot;Date picker&amp;quot;&quot;/&gt;&lt;property id=&quot;20307&quot; value=&quot;359&quot;/&gt;&lt;/object&gt;&lt;object type=&quot;3&quot; unique_id=&quot;10411&quot;&gt;&lt;property id=&quot;20148&quot; value=&quot;5&quot;/&gt;&lt;property id=&quot;20300&quot; value=&quot;Slide 20 - &amp;quot;Date picker&amp;quot;&quot;/&gt;&lt;property id=&quot;20307&quot; value=&quot;390&quot;/&gt;&lt;/object&gt;&lt;object type=&quot;3&quot; unique_id=&quot;10412&quot;&gt;&lt;property id=&quot;20148&quot; value=&quot;5&quot;/&gt;&lt;property id=&quot;20300&quot; value=&quot;Slide 21 - &amp;quot;Date picker&amp;quot;&quot;/&gt;&lt;property id=&quot;20307&quot; value=&quot;360&quot;/&gt;&lt;/object&gt;&lt;object type=&quot;3&quot; unique_id=&quot;10413&quot;&gt;&lt;property id=&quot;20148&quot; value=&quot;5&quot;/&gt;&lt;property id=&quot;20300&quot; value=&quot;Slide 22 - &amp;quot;Update form&amp;quot;&quot;/&gt;&lt;property id=&quot;20307&quot; value=&quot;361&quot;/&gt;&lt;/object&gt;&lt;object type=&quot;3&quot; unique_id=&quot;10414&quot;&gt;&lt;property id=&quot;20148&quot; value=&quot;5&quot;/&gt;&lt;property id=&quot;20300&quot; value=&quot;Slide 23 - &amp;quot;variables&amp;quot;&quot;/&gt;&lt;property id=&quot;20307&quot; value=&quot;362&quot;/&gt;&lt;/object&gt;&lt;object type=&quot;3&quot; unique_id=&quot;10415&quot;&gt;&lt;property id=&quot;20148&quot; value=&quot;5&quot;/&gt;&lt;property id=&quot;20300&quot; value=&quot;Slide 24 - &amp;quot;variables&amp;quot;&quot;/&gt;&lt;property id=&quot;20307&quot; value=&quot;363&quot;/&gt;&lt;/object&gt;&lt;object type=&quot;3&quot; unique_id=&quot;10416&quot;&gt;&lt;property id=&quot;20148&quot; value=&quot;5&quot;/&gt;&lt;property id=&quot;20300&quot; value=&quot;Slide 25 - &amp;quot;variables&amp;quot;&quot;/&gt;&lt;property id=&quot;20307&quot; value=&quot;364&quot;/&gt;&lt;/object&gt;&lt;object type=&quot;3&quot; unique_id=&quot;10417&quot;&gt;&lt;property id=&quot;20148&quot; value=&quot;5&quot;/&gt;&lt;property id=&quot;20300&quot; value=&quot;Slide 26 - &amp;quot;Declaring variables&amp;quot;&quot;/&gt;&lt;property id=&quot;20307&quot; value=&quot;365&quot;/&gt;&lt;/object&gt;&lt;object type=&quot;3&quot; unique_id=&quot;10418&quot;&gt;&lt;property id=&quot;20148&quot; value=&quot;5&quot;/&gt;&lt;property id=&quot;20300&quot; value=&quot;Slide 27 - &amp;quot;Memory handling&amp;quot;&quot;/&gt;&lt;property id=&quot;20307&quot; value=&quot;366&quot;/&gt;&lt;/object&gt;&lt;object type=&quot;3&quot; unique_id=&quot;10419&quot;&gt;&lt;property id=&quot;20148&quot; value=&quot;5&quot;/&gt;&lt;property id=&quot;20300&quot; value=&quot;Slide 28 - &amp;quot;Naming variables&amp;quot;&quot;/&gt;&lt;property id=&quot;20307&quot; value=&quot;367&quot;/&gt;&lt;/object&gt;&lt;object type=&quot;3&quot; unique_id=&quot;10420&quot;&gt;&lt;property id=&quot;20148&quot; value=&quot;5&quot;/&gt;&lt;property id=&quot;20300&quot; value=&quot;Slide 29 - &amp;quot;Code(and variable) quality&amp;quot;&quot;/&gt;&lt;property id=&quot;20307&quot; value=&quot;393&quot;/&gt;&lt;/object&gt;&lt;object type=&quot;3&quot; unique_id=&quot;10421&quot;&gt;&lt;property id=&quot;20148&quot; value=&quot;5&quot;/&gt;&lt;property id=&quot;20300&quot; value=&quot;Slide 30 - &amp;quot;Naming variables&amp;quot;&quot;/&gt;&lt;property id=&quot;20307&quot; value=&quot;368&quot;/&gt;&lt;/object&gt;&lt;object type=&quot;3&quot; unique_id=&quot;10422&quot;&gt;&lt;property id=&quot;20148&quot; value=&quot;5&quot;/&gt;&lt;property id=&quot;20300&quot; value=&quot;Slide 31 - &amp;quot;Variables good/bad?&amp;quot;&quot;/&gt;&lt;property id=&quot;20307&quot; value=&quot;394&quot;/&gt;&lt;/object&gt;&lt;object type=&quot;3&quot; unique_id=&quot;10423&quot;&gt;&lt;property id=&quot;20148&quot; value=&quot;5&quot;/&gt;&lt;property id=&quot;20300&quot; value=&quot;Slide 32&quot;/&gt;&lt;property id=&quot;20307&quot; value=&quot;391&quot;/&gt;&lt;/object&gt;&lt;object type=&quot;3&quot; unique_id=&quot;10424&quot;&gt;&lt;property id=&quot;20148&quot; value=&quot;5&quot;/&gt;&lt;property id=&quot;20300&quot; value=&quot;Slide 33 - &amp;quot;Naming variables&amp;quot;&quot;/&gt;&lt;property id=&quot;20307&quot; value=&quot;392&quot;/&gt;&lt;/object&gt;&lt;object type=&quot;3&quot; unique_id=&quot;10425&quot;&gt;&lt;property id=&quot;20148&quot; value=&quot;5&quot;/&gt;&lt;property id=&quot;20300&quot; value=&quot;Slide 34 - &amp;quot;Variable types (common)&amp;quot;&quot;/&gt;&lt;property id=&quot;20307&quot; value=&quot;369&quot;/&gt;&lt;/object&gt;&lt;object type=&quot;3&quot; unique_id=&quot;10426&quot;&gt;&lt;property id=&quot;20148&quot; value=&quot;5&quot;/&gt;&lt;property id=&quot;20300&quot; value=&quot;Slide 35 - &amp;quot;Variable types, part 2&amp;quot;&quot;/&gt;&lt;property id=&quot;20307&quot; value=&quot;370&quot;/&gt;&lt;/object&gt;&lt;object type=&quot;3&quot; unique_id=&quot;10427&quot;&gt;&lt;property id=&quot;20148&quot; value=&quot;5&quot;/&gt;&lt;property id=&quot;20300&quot; value=&quot;Slide 36 - &amp;quot;Declaring default variables&amp;quot;&quot;/&gt;&lt;property id=&quot;20307&quot; value=&quot;371&quot;/&gt;&lt;/object&gt;&lt;object type=&quot;3&quot; unique_id=&quot;10428&quot;&gt;&lt;property id=&quot;20148&quot; value=&quot;5&quot;/&gt;&lt;property id=&quot;20300&quot; value=&quot;Slide 37 - &amp;quot;initializing variables&amp;quot;&quot;/&gt;&lt;property id=&quot;20307&quot; value=&quot;376&quot;/&gt;&lt;/object&gt;&lt;object type=&quot;3&quot; unique_id=&quot;10429&quot;&gt;&lt;property id=&quot;20148&quot; value=&quot;5&quot;/&gt;&lt;property id=&quot;20300&quot; value=&quot;Slide 38 - &amp;quot;Assigning to variables&amp;quot;&quot;/&gt;&lt;property id=&quot;20307&quot; value=&quot;396&quot;/&gt;&lt;/object&gt;&lt;object type=&quot;3&quot; unique_id=&quot;10430&quot;&gt;&lt;property id=&quot;20148&quot; value=&quot;5&quot;/&gt;&lt;property id=&quot;20300&quot; value=&quot;Slide 39 - &amp;quot;Practice making these variables.  Include comments&amp;quot;&quot;/&gt;&lt;property id=&quot;20307&quot; value=&quot;372&quot;/&gt;&lt;/object&gt;&lt;object type=&quot;3&quot; unique_id=&quot;10431&quot;&gt;&lt;property id=&quot;20148&quot; value=&quot;5&quot;/&gt;&lt;property id=&quot;20300&quot; value=&quot;Slide 40 - &amp;quot;Notes regarding variables just created&amp;quot;&quot;/&gt;&lt;property id=&quot;20307&quot; value=&quot;373&quot;/&gt;&lt;/object&gt;&lt;object type=&quot;3&quot; unique_id=&quot;10432&quot;&gt;&lt;property id=&quot;20148&quot; value=&quot;5&quot;/&gt;&lt;property id=&quot;20300&quot; value=&quot;Slide 41 - &amp;quot;Variable declaration&amp;quot;&quot;/&gt;&lt;property id=&quot;20307&quot; value=&quot;374&quot;/&gt;&lt;/object&gt;&lt;object type=&quot;3&quot; unique_id=&quot;10433&quot;&gt;&lt;property id=&quot;20148&quot; value=&quot;5&quot;/&gt;&lt;property id=&quot;20300&quot; value=&quot;Slide 42 - &amp;quot;Variables cannot be keywords&amp;quot;&quot;/&gt;&lt;property id=&quot;20307&quot; value=&quot;395&quot;/&gt;&lt;/object&gt;&lt;object type=&quot;3&quot; unique_id=&quot;10434&quot;&gt;&lt;property id=&quot;20148&quot; value=&quot;5&quot;/&gt;&lt;property id=&quot;20300&quot; value=&quot;Slide 43 - &amp;quot;Declaring datetime&amp;quot;&quot;/&gt;&lt;property id=&quot;20307&quot; value=&quot;397&quot;/&gt;&lt;/object&gt;&lt;object type=&quot;3&quot; unique_id=&quot;10435&quot;&gt;&lt;property id=&quot;20148&quot; value=&quot;5&quot;/&gt;&lt;property id=&quot;20300&quot; value=&quot;Slide 44 - &amp;quot;assignment&amp;quot;&quot;/&gt;&lt;property id=&quot;20307&quot; value=&quot;375&quot;/&gt;&lt;/object&gt;&lt;object type=&quot;3&quot; unique_id=&quot;10436&quot;&gt;&lt;property id=&quot;20148&quot; value=&quot;5&quot;/&gt;&lt;property id=&quot;20300&quot; value=&quot;Slide 45 - &amp;quot;Do this on your file&amp;quot;&quot;/&gt;&lt;property id=&quot;20307&quot; value=&quot;377&quot;/&gt;&lt;/object&gt;&lt;object type=&quot;3&quot; unique_id=&quot;10437&quot;&gt;&lt;property id=&quot;20148&quot; value=&quot;5&quot;/&gt;&lt;property id=&quot;20300&quot; value=&quot;Slide 46 - &amp;quot;memory – further explanation&amp;quot;&quot;/&gt;&lt;property id=&quot;20307&quot; value=&quot;401&quot;/&gt;&lt;/object&gt;&lt;object type=&quot;3&quot; unique_id=&quot;10438&quot;&gt;&lt;property id=&quot;20148&quot; value=&quot;5&quot;/&gt;&lt;property id=&quot;20300&quot; value=&quot;Slide 47 - &amp;quot;Setting default date in xaml&amp;quot;&quot;/&gt;&lt;property id=&quot;20307&quot; value=&quot;402&quot;/&gt;&lt;/object&gt;&lt;object type=&quot;3&quot; unique_id=&quot;10439&quot;&gt;&lt;property id=&quot;20148&quot; value=&quot;5&quot;/&gt;&lt;property id=&quot;20300&quot; value=&quot;Slide 49 - &amp;quot;constants&amp;quot;&quot;/&gt;&lt;property id=&quot;20307&quot; value=&quot;379&quot;/&gt;&lt;/object&gt;&lt;object type=&quot;3&quot; unique_id=&quot;10440&quot;&gt;&lt;property id=&quot;20148&quot; value=&quot;5&quot;/&gt;&lt;property id=&quot;20300&quot; value=&quot;Slide 50 - &amp;quot;Constant naming&amp;quot;&quot;/&gt;&lt;property id=&quot;20307&quot; value=&quot;398&quot;/&gt;&lt;/object&gt;&lt;object type=&quot;3&quot; unique_id=&quot;10441&quot;&gt;&lt;property id=&quot;20148&quot; value=&quot;5&quot;/&gt;&lt;property id=&quot;20300&quot; value=&quot;Slide 52 - &amp;quot;Update your program&amp;quot;&quot;/&gt;&lt;property id=&quot;20307&quot; value=&quot;408&quot;/&gt;&lt;/object&gt;&lt;object type=&quot;3&quot; unique_id=&quot;10442&quot;&gt;&lt;property id=&quot;20148&quot; value=&quot;5&quot;/&gt;&lt;property id=&quot;20300&quot; value=&quot;Slide 53 - &amp;quot;Intrinsic constant&amp;quot;&quot;/&gt;&lt;property id=&quot;20307&quot; value=&quot;399&quot;/&gt;&lt;/object&gt;&lt;object type=&quot;3&quot; unique_id=&quot;10443&quot;&gt;&lt;property id=&quot;20148&quot; value=&quot;5&quot;/&gt;&lt;property id=&quot;20300&quot; value=&quot;Slide 54 - &amp;quot;Constants vs literals&amp;quot;&quot;/&gt;&lt;property id=&quot;20307&quot; value=&quot;400&quot;/&gt;&lt;/object&gt;&lt;object type=&quot;3&quot; unique_id=&quot;10444&quot;&gt;&lt;property id=&quot;20148&quot; value=&quot;5&quot;/&gt;&lt;property id=&quot;20300&quot; value=&quot;Slide 55 - &amp;quot;When to use constants instead of literals?&amp;quot;&quot;/&gt;&lt;property id=&quot;20307&quot; value=&quot;403&quot;/&gt;&lt;/object&gt;&lt;object type=&quot;3&quot; unique_id=&quot;10445&quot;&gt;&lt;property id=&quot;20148&quot; value=&quot;5&quot;/&gt;&lt;property id=&quot;20300&quot; value=&quot;Slide 56 - &amp;quot;Variable scope&amp;quot;&quot;/&gt;&lt;property id=&quot;20307&quot; value=&quot;404&quot;/&gt;&lt;/object&gt;&lt;object type=&quot;3&quot; unique_id=&quot;10446&quot;&gt;&lt;property id=&quot;20148&quot; value=&quot;5&quot;/&gt;&lt;property id=&quot;20300&quot; value=&quot;Slide 57 - &amp;quot;Local variables&amp;quot;&quot;/&gt;&lt;property id=&quot;20307&quot; value=&quot;407&quot;/&gt;&lt;/object&gt;&lt;object type=&quot;3&quot; unique_id=&quot;10447&quot;&gt;&lt;property id=&quot;20148&quot; value=&quot;5&quot;/&gt;&lt;property id=&quot;20300&quot; value=&quot;Slide 58 - &amp;quot;Class level variables&amp;quot;&quot;/&gt;&lt;property id=&quot;20307&quot; value=&quot;405&quot;/&gt;&lt;/object&gt;&lt;object type=&quot;3&quot; unique_id=&quot;10448&quot;&gt;&lt;property id=&quot;20148&quot; value=&quot;5&quot;/&gt;&lt;property id=&quot;20300&quot; value=&quot;Slide 59 - &amp;quot;Global Variables&amp;quot;&quot;/&gt;&lt;property id=&quot;20307&quot; value=&quot;406&quot;/&gt;&lt;/object&gt;&lt;object type=&quot;3&quot; unique_id=&quot;10449&quot;&gt;&lt;property id=&quot;20148&quot; value=&quot;5&quot;/&gt;&lt;property id=&quot;20300&quot; value=&quot;Slide 60 - &amp;quot;Where to declare variables&amp;quot;&quot;/&gt;&lt;property id=&quot;20307&quot; value=&quot;409&quot;/&gt;&lt;/object&gt;&lt;object type=&quot;3&quot; unique_id=&quot;10450&quot;&gt;&lt;property id=&quot;20148&quot; value=&quot;5&quot;/&gt;&lt;property id=&quot;20300&quot; value=&quot;Slide 61 - &amp;quot;Multiple variable declarations&amp;quot;&quot;/&gt;&lt;property id=&quot;20307&quot; value=&quot;410&quot;/&gt;&lt;/object&gt;&lt;object type=&quot;3&quot; unique_id=&quot;10451&quot;&gt;&lt;property id=&quot;20148&quot; value=&quot;5&quot;/&gt;&lt;property id=&quot;20300&quot; value=&quot;Slide 62 - &amp;quot;Sequential processing-input&amp;quot;&quot;/&gt;&lt;property id=&quot;20307&quot; value=&quot;411&quot;/&gt;&lt;/object&gt;&lt;object type=&quot;3&quot; unique_id=&quot;10452&quot;&gt;&lt;property id=&quot;20148&quot; value=&quot;5&quot;/&gt;&lt;property id=&quot;20300&quot; value=&quot;Slide 63 - &amp;quot;Converting data types&amp;quot;&quot;/&gt;&lt;property id=&quot;20307&quot; value=&quot;412&quot;/&gt;&lt;/object&gt;&lt;object type=&quot;3&quot; unique_id=&quot;11178&quot;&gt;&lt;property id=&quot;20148&quot; value=&quot;5&quot;/&gt;&lt;property id=&quot;20300&quot; value=&quot;Slide 48 - &amp;quot;On your bowling program&amp;quot;&quot;/&gt;&lt;property id=&quot;20307&quot; value=&quot;417&quot;/&gt;&lt;/object&gt;&lt;object type=&quot;3&quot; unique_id=&quot;11179&quot;&gt;&lt;property id=&quot;20148&quot; value=&quot;5&quot;/&gt;&lt;property id=&quot;20300&quot; value=&quot;Slide 69 - &amp;quot;Parse method&amp;quot;&quot;/&gt;&lt;property id=&quot;20307&quot; value=&quot;414&quot;/&gt;&lt;/object&gt;&lt;object type=&quot;3&quot; unique_id=&quot;11180&quot;&gt;&lt;property id=&quot;20148&quot; value=&quot;5&quot;/&gt;&lt;property id=&quot;20300&quot; value=&quot;Slide 73 - &amp;quot;How to test using debugger&amp;quot;&quot;/&gt;&lt;property id=&quot;20307&quot; value=&quot;416&quot;/&gt;&lt;/object&gt;&lt;object type=&quot;3&quot; unique_id=&quot;11181&quot;&gt;&lt;property id=&quot;20148&quot; value=&quot;5&quot;/&gt;&lt;property id=&quot;20300&quot; value=&quot;Slide 74 - &amp;quot;Update bowling program&amp;quot;&quot;/&gt;&lt;property id=&quot;20307&quot; value=&quot;415&quot;/&gt;&lt;/object&gt;&lt;object type=&quot;3&quot; unique_id=&quot;11182&quot;&gt;&lt;property id=&quot;20148&quot; value=&quot;5&quot;/&gt;&lt;property id=&quot;20300&quot; value=&quot;Slide 85&quot;/&gt;&lt;property id=&quot;20307&quot; value=&quot;413&quot;/&gt;&lt;/object&gt;&lt;object type=&quot;3&quot; unique_id=&quot;11523&quot;&gt;&lt;property id=&quot;20148&quot; value=&quot;5&quot;/&gt;&lt;property id=&quot;20300&quot; value=&quot;Slide 70 - &amp;quot;Not all controls need to be converted&amp;quot;&quot;/&gt;&lt;property id=&quot;20307&quot; value=&quot;418&quot;/&gt;&lt;/object&gt;&lt;object type=&quot;3&quot; unique_id=&quot;11524&quot;&gt;&lt;property id=&quot;20148&quot; value=&quot;5&quot;/&gt;&lt;property id=&quot;20300&quot; value=&quot;Slide 71 - &amp;quot;Widening and narrowing conversion&amp;quot;&quot;/&gt;&lt;property id=&quot;20307&quot; value=&quot;420&quot;/&gt;&lt;/object&gt;&lt;object type=&quot;3&quot; unique_id=&quot;11525&quot;&gt;&lt;property id=&quot;20148&quot; value=&quot;5&quot;/&gt;&lt;property id=&quot;20300&quot; value=&quot;Slide 86 - &amp;quot;sequential processing-calculations&amp;quot;&quot;/&gt;&lt;property id=&quot;20307&quot; value=&quot;419&quot;/&gt;&lt;/object&gt;&lt;object type=&quot;3&quot; unique_id=&quot;11597&quot;&gt;&lt;property id=&quot;20148&quot; value=&quot;5&quot;/&gt;&lt;property id=&quot;20300&quot; value=&quot;Slide 51 - &amp;quot;Constant location&amp;quot;&quot;/&gt;&lt;property id=&quot;20307&quot; value=&quot;462&quot;/&gt;&lt;/object&gt;&lt;object type=&quot;3&quot; unique_id=&quot;11598&quot;&gt;&lt;property id=&quot;20148&quot; value=&quot;5&quot;/&gt;&lt;property id=&quot;20300&quot; value=&quot;Slide 64 - &amp;quot;implicit typecasting&amp;quot;&quot;/&gt;&lt;property id=&quot;20307&quot; value=&quot;424&quot;/&gt;&lt;/object&gt;&lt;object type=&quot;3&quot; unique_id=&quot;11599&quot;&gt;&lt;property id=&quot;20148&quot; value=&quot;5&quot;/&gt;&lt;property id=&quot;20300&quot; value=&quot;Slide 65 - &amp;quot;implicit castings&amp;quot;&quot;/&gt;&lt;property id=&quot;20307&quot; value=&quot;425&quot;/&gt;&lt;/object&gt;&lt;object type=&quot;3&quot; unique_id=&quot;11600&quot;&gt;&lt;property id=&quot;20148&quot; value=&quot;5&quot;/&gt;&lt;property id=&quot;20300&quot; value=&quot;Slide 66 - &amp;quot;Types of conversions&amp;quot;&quot;/&gt;&lt;property id=&quot;20307&quot; value=&quot;422&quot;/&gt;&lt;/object&gt;&lt;object type=&quot;3&quot; unique_id=&quot;11601&quot;&gt;&lt;property id=&quot;20148&quot; value=&quot;5&quot;/&gt;&lt;property id=&quot;20300&quot; value=&quot;Slide 67 - &amp;quot;Explicit conversions&amp;quot;&quot;/&gt;&lt;property id=&quot;20307&quot; value=&quot;426&quot;/&gt;&lt;/object&gt;&lt;object type=&quot;3&quot; unique_id=&quot;11602&quot;&gt;&lt;property id=&quot;20148&quot; value=&quot;5&quot;/&gt;&lt;property id=&quot;20300&quot; value=&quot;Slide 68 - &amp;quot;conversions of decimal&amp;quot;&quot;/&gt;&lt;property id=&quot;20307&quot; value=&quot;427&quot;/&gt;&lt;/object&gt;&lt;object type=&quot;3&quot; unique_id=&quot;11603&quot;&gt;&lt;property id=&quot;20148&quot; value=&quot;5&quot;/&gt;&lt;property id=&quot;20300&quot; value=&quot;Slide 72 - &amp;quot;conversion comparison&amp;quot;&quot;/&gt;&lt;property id=&quot;20307&quot; value=&quot;423&quot;/&gt;&lt;/object&gt;&lt;object type=&quot;3&quot; unique_id=&quot;11604&quot;&gt;&lt;property id=&quot;20148&quot; value=&quot;5&quot;/&gt;&lt;property id=&quot;20300&quot; value=&quot;Slide 87 - &amp;quot;order of precedence&amp;quot;&quot;/&gt;&lt;property id=&quot;20307&quot; value=&quot;428&quot;/&gt;&lt;/object&gt;&lt;object type=&quot;3&quot; unique_id=&quot;11605&quot;&gt;&lt;property id=&quot;20148&quot; value=&quot;5&quot;/&gt;&lt;property id=&quot;20300&quot; value=&quot;Slide 95 - &amp;quot;update your program&amp;quot;&quot;/&gt;&lt;property id=&quot;20307&quot; value=&quot;429&quot;/&gt;&lt;/object&gt;&lt;object type=&quot;3&quot; unique_id=&quot;11606&quot;&gt;&lt;property id=&quot;20148&quot; value=&quot;5&quot;/&gt;&lt;property id=&quot;20300&quot; value=&quot;Slide 88 - &amp;quot;examples&amp;quot;&quot;/&gt;&lt;property id=&quot;20307&quot; value=&quot;431&quot;/&gt;&lt;/object&gt;&lt;object type=&quot;3&quot; unique_id=&quot;11607&quot;&gt;&lt;property id=&quot;20148&quot; value=&quot;5&quot;/&gt;&lt;property id=&quot;20300&quot; value=&quot;Slide 89 - &amp;quot;integer division&amp;quot;&quot;/&gt;&lt;property id=&quot;20307&quot; value=&quot;430&quot;/&gt;&lt;/object&gt;&lt;object type=&quot;3&quot; unique_id=&quot;11608&quot;&gt;&lt;property id=&quot;20148&quot; value=&quot;5&quot;/&gt;&lt;property id=&quot;20300&quot; value=&quot;Slide 91 - &amp;quot;integer division&amp;quot;&quot;/&gt;&lt;property id=&quot;20307&quot; value=&quot;433&quot;/&gt;&lt;/object&gt;&lt;object type=&quot;3&quot; unique_id=&quot;11610&quot;&gt;&lt;property id=&quot;20148&quot; value=&quot;5&quot;/&gt;&lt;property id=&quot;20300&quot; value=&quot;Slide 92 - &amp;quot;mixed type math&amp;quot;&quot;/&gt;&lt;property id=&quot;20307&quot; value=&quot;434&quot;/&gt;&lt;/object&gt;&lt;object type=&quot;3&quot; unique_id=&quot;11611&quot;&gt;&lt;property id=&quot;20148&quot; value=&quot;5&quot;/&gt;&lt;property id=&quot;20300&quot; value=&quot;Slide 93 - &amp;quot;Doubles and Decimals&amp;quot;&quot;/&gt;&lt;property id=&quot;20307&quot; value=&quot;435&quot;/&gt;&lt;/object&gt;&lt;object type=&quot;3&quot; unique_id=&quot;11612&quot;&gt;&lt;property id=&quot;20148&quot; value=&quot;5&quot;/&gt;&lt;property id=&quot;20300&quot; value=&quot;Slide 94 - &amp;quot;examples&amp;quot;&quot;/&gt;&lt;property id=&quot;20307&quot; value=&quot;436&quot;/&gt;&lt;/object&gt;&lt;object type=&quot;3&quot; unique_id=&quot;11613&quot;&gt;&lt;property id=&quot;20148&quot; value=&quot;5&quot;/&gt;&lt;property id=&quot;20300&quot; value=&quot;Slide 96 - &amp;quot;modulus&amp;quot;&quot;/&gt;&lt;property id=&quot;20307&quot; value=&quot;437&quot;/&gt;&lt;/object&gt;&lt;object type=&quot;3&quot; unique_id=&quot;11614&quot;&gt;&lt;property id=&quot;20148&quot; value=&quot;5&quot;/&gt;&lt;property id=&quot;20300&quot; value=&quot;Slide 98 - &amp;quot;date calculations&amp;quot;&quot;/&gt;&lt;property id=&quot;20307&quot; value=&quot;445&quot;/&gt;&lt;/object&gt;&lt;object type=&quot;3&quot; unique_id=&quot;11615&quot;&gt;&lt;property id=&quot;20148&quot; value=&quot;5&quot;/&gt;&lt;property id=&quot;20300&quot; value=&quot;Slide 107 - &amp;quot;update program&amp;quot;&quot;/&gt;&lt;property id=&quot;20307&quot; value=&quot;444&quot;/&gt;&lt;/object&gt;&lt;object type=&quot;3&quot; unique_id=&quot;11616&quot;&gt;&lt;property id=&quot;20148&quot; value=&quot;5&quot;/&gt;&lt;property id=&quot;20300&quot; value=&quot;Slide 108 - &amp;quot;string processing&amp;quot;&quot;/&gt;&lt;property id=&quot;20307&quot; value=&quot;438&quot;/&gt;&lt;/object&gt;&lt;object type=&quot;3&quot; unique_id=&quot;11617&quot;&gt;&lt;property id=&quot;20148&quot; value=&quot;5&quot;/&gt;&lt;property id=&quot;20300&quot; value=&quot;Slide 109 - &amp;quot;concantenation details&amp;quot;&quot;/&gt;&lt;property id=&quot;20307&quot; value=&quot;446&quot;/&gt;&lt;/object&gt;&lt;object type=&quot;3&quot; unique_id=&quot;11618&quot;&gt;&lt;property id=&quot;20148&quot; value=&quot;5&quot;/&gt;&lt;property id=&quot;20300&quot; value=&quot;Slide 110 - &amp;quot;update your program&amp;quot;&quot;/&gt;&lt;property id=&quot;20307&quot; value=&quot;439&quot;/&gt;&lt;/object&gt;&lt;object type=&quot;3&quot; unique_id=&quot;11619&quot;&gt;&lt;property id=&quot;20148&quot; value=&quot;5&quot;/&gt;&lt;property id=&quot;20300&quot; value=&quot;Slide 111 - &amp;quot;combined assignment operators&amp;quot;&quot;/&gt;&lt;property id=&quot;20307&quot; value=&quot;440&quot;/&gt;&lt;/object&gt;&lt;object type=&quot;3&quot; unique_id=&quot;11620&quot;&gt;&lt;property id=&quot;20148&quot; value=&quot;5&quot;/&gt;&lt;property id=&quot;20300&quot; value=&quot;Slide 112 - &amp;quot;increment and decrement operators&amp;quot;&quot;/&gt;&lt;property id=&quot;20307&quot; value=&quot;441&quot;/&gt;&lt;/object&gt;&lt;object type=&quot;3&quot; unique_id=&quot;11621&quot;&gt;&lt;property id=&quot;20148&quot; value=&quot;5&quot;/&gt;&lt;property id=&quot;20300&quot; value=&quot;Slide 113 - &amp;quot;formatting output&amp;quot;&quot;/&gt;&lt;property id=&quot;20307&quot; value=&quot;442&quot;/&gt;&lt;/object&gt;&lt;object type=&quot;3&quot; unique_id=&quot;11622&quot;&gt;&lt;property id=&quot;20148&quot; value=&quot;5&quot;/&gt;&lt;property id=&quot;20300&quot; value=&quot;Slide 114 - &amp;quot;formatting using tostring()&amp;quot;&quot;/&gt;&lt;property id=&quot;20307&quot; value=&quot;443&quot;/&gt;&lt;/object&gt;&lt;object type=&quot;3&quot; unique_id=&quot;11623&quot;&gt;&lt;property id=&quot;20148&quot; value=&quot;5&quot;/&gt;&lt;property id=&quot;20300&quot; value=&quot;Slide 115 - &amp;quot;tostring() formats&amp;quot;&quot;/&gt;&lt;property id=&quot;20307&quot; value=&quot;447&quot;/&gt;&lt;/object&gt;&lt;object type=&quot;3&quot; unique_id=&quot;11624&quot;&gt;&lt;property id=&quot;20148&quot; value=&quot;5&quot;/&gt;&lt;property id=&quot;20300&quot; value=&quot;Slide 116 - &amp;quot;formatting examples&amp;quot;&quot;/&gt;&lt;property id=&quot;20307&quot; value=&quot;449&quot;/&gt;&lt;/object&gt;&lt;object type=&quot;3&quot; unique_id=&quot;11625&quot;&gt;&lt;property id=&quot;20148&quot; value=&quot;5&quot;/&gt;&lt;property id=&quot;20300&quot; value=&quot;Slide 117 - &amp;quot;update your program&amp;quot;&quot;/&gt;&lt;property id=&quot;20307&quot; value=&quot;448&quot;/&gt;&lt;/object&gt;&lt;object type=&quot;3&quot; unique_id=&quot;11626&quot;&gt;&lt;property id=&quot;20148&quot; value=&quot;5&quot;/&gt;&lt;property id=&quot;20300&quot; value=&quot;Slide 100 - &amp;quot;datetime formats&amp;quot;&quot;/&gt;&lt;property id=&quot;20307&quot; value=&quot;450&quot;/&gt;&lt;/object&gt;&lt;object type=&quot;3&quot; unique_id=&quot;11627&quot;&gt;&lt;property id=&quot;20148&quot; value=&quot;5&quot;/&gt;&lt;property id=&quot;20300&quot; value=&quot;Slide 101 - &amp;quot;datetime tostring() methods&amp;quot;&quot;/&gt;&lt;property id=&quot;20307&quot; value=&quot;451&quot;/&gt;&lt;/object&gt;&lt;object type=&quot;3&quot; unique_id=&quot;11628&quot;&gt;&lt;property id=&quot;20148&quot; value=&quot;5&quot;/&gt;&lt;property id=&quot;20300&quot; value=&quot;Slide 102 - &amp;quot;Addl datetime formatting&amp;quot;&quot;/&gt;&lt;property id=&quot;20307&quot; value=&quot;454&quot;/&gt;&lt;/object&gt;&lt;object type=&quot;3&quot; unique_id=&quot;11629&quot;&gt;&lt;property id=&quot;20148&quot; value=&quot;5&quot;/&gt;&lt;property id=&quot;20300&quot; value=&quot;Slide 103 - &amp;quot;datetime formatted ex’s&amp;quot;&quot;/&gt;&lt;property id=&quot;20307&quot; value=&quot;455&quot;/&gt;&lt;/object&gt;&lt;object type=&quot;3&quot; unique_id=&quot;11631&quot;&gt;&lt;property id=&quot;20148&quot; value=&quot;5&quot;/&gt;&lt;property id=&quot;20300&quot; value=&quot;Slide 104 - &amp;quot;update your program&amp;quot;&quot;/&gt;&lt;property id=&quot;20307&quot; value=&quot;452&quot;/&gt;&lt;/object&gt;&lt;object type=&quot;3&quot; unique_id=&quot;11632&quot;&gt;&lt;property id=&quot;20148&quot; value=&quot;5&quot;/&gt;&lt;property id=&quot;20300&quot; value=&quot;Slide 118 - &amp;quot;syntax vs logic errors&amp;quot;&quot;/&gt;&lt;property id=&quot;20307&quot; value=&quot;456&quot;/&gt;&lt;/object&gt;&lt;object type=&quot;3&quot; unique_id=&quot;11633&quot;&gt;&lt;property id=&quot;20148&quot; value=&quot;5&quot;/&gt;&lt;property id=&quot;20300&quot; value=&quot;Slide 119 - &amp;quot;runtime errors&amp;quot;&quot;/&gt;&lt;property id=&quot;20307&quot; value=&quot;457&quot;/&gt;&lt;/object&gt;&lt;object type=&quot;3&quot; unique_id=&quot;11634&quot;&gt;&lt;property id=&quot;20148&quot; value=&quot;5&quot;/&gt;&lt;property id=&quot;20300&quot; value=&quot;Slide 120 - &amp;quot;Logic errors&amp;quot;&quot;/&gt;&lt;property id=&quot;20307&quot; value=&quot;458&quot;/&gt;&lt;/object&gt;&lt;object type=&quot;3&quot; unique_id=&quot;11636&quot;&gt;&lt;property id=&quot;20148&quot; value=&quot;5&quot;/&gt;&lt;property id=&quot;20300&quot; value=&quot;Slide 121 - &amp;quot;Assignment&amp;quot;&quot;/&gt;&lt;property id=&quot;20307&quot; value=&quot;460&quot;/&gt;&lt;/object&gt;&lt;object type=&quot;3&quot; unique_id=&quot;13542&quot;&gt;&lt;property id=&quot;20148&quot; value=&quot;5&quot;/&gt;&lt;property id=&quot;20300&quot; value=&quot;Slide 75 - &amp;quot;Next assignment&amp;quot;&quot;/&gt;&lt;property id=&quot;20307&quot; value=&quot;468&quot;/&gt;&lt;/object&gt;&lt;object type=&quot;3&quot; unique_id=&quot;13543&quot;&gt;&lt;property id=&quot;20148&quot; value=&quot;5&quot;/&gt;&lt;property id=&quot;20300&quot; value=&quot;Slide 76 - &amp;quot;Project Level Documentation placed in it's own class&amp;quot;&quot;/&gt;&lt;property id=&quot;20307&quot; value=&quot;472&quot;/&gt;&lt;/object&gt;&lt;object type=&quot;3&quot; unique_id=&quot;13544&quot;&gt;&lt;property id=&quot;20148&quot; value=&quot;5&quot;/&gt;&lt;property id=&quot;20300&quot; value=&quot;Slide 77 - &amp;quot;Creating a Welcome Screen&amp;quot;&quot;/&gt;&lt;property id=&quot;20307&quot; value=&quot;473&quot;/&gt;&lt;/object&gt;&lt;object type=&quot;3&quot; unique_id=&quot;13545&quot;&gt;&lt;property id=&quot;20148&quot; value=&quot;5&quot;/&gt;&lt;property id=&quot;20300&quot; value=&quot;Slide 78 - &amp;quot;Timer method&amp;quot;&quot;/&gt;&lt;property id=&quot;20307&quot; value=&quot;474&quot;/&gt;&lt;/object&gt;&lt;object type=&quot;3&quot; unique_id=&quot;13546&quot;&gt;&lt;property id=&quot;20148&quot; value=&quot;5&quot;/&gt;&lt;property id=&quot;20300&quot; value=&quot;Slide 79 - &amp;quot;Timer_Tick method&amp;quot;&quot;/&gt;&lt;property id=&quot;20307&quot; value=&quot;475&quot;/&gt;&lt;/object&gt;&lt;object type=&quot;3&quot; unique_id=&quot;13547&quot;&gt;&lt;property id=&quot;20148&quot; value=&quot;5&quot;/&gt;&lt;property id=&quot;20300&quot; value=&quot;Slide 80 - &amp;quot;welcome screen&amp;quot;&quot;/&gt;&lt;property id=&quot;20307&quot; value=&quot;476&quot;/&gt;&lt;/object&gt;&lt;object type=&quot;3&quot; unique_id=&quot;13548&quot;&gt;&lt;property id=&quot;20148&quot; value=&quot;5&quot;/&gt;&lt;property id=&quot;20300&quot; value=&quot;Slide 81 - &amp;quot;within the main window cs file&amp;quot;&quot;/&gt;&lt;property id=&quot;20307&quot; value=&quot;477&quot;/&gt;&lt;/object&gt;&lt;object type=&quot;3&quot; unique_id=&quot;13549&quot;&gt;&lt;property id=&quot;20148&quot; value=&quot;5&quot;/&gt;&lt;property id=&quot;20300&quot; value=&quot;Slide 82 - &amp;quot;date picker properties&amp;quot;&quot;/&gt;&lt;property id=&quot;20307&quot; value=&quot;470&quot;/&gt;&lt;/object&gt;&lt;object type=&quot;3&quot; unique_id=&quot;13550&quot;&gt;&lt;property id=&quot;20148&quot; value=&quot;5&quot;/&gt;&lt;property id=&quot;20300&quot; value=&quot;Slide 83 - &amp;quot;how to handle datepicker selected date&amp;quot;&quot;/&gt;&lt;property id=&quot;20307&quot; value=&quot;471&quot;/&gt;&lt;/object&gt;&lt;object type=&quot;3&quot; unique_id=&quot;13551&quot;&gt;&lt;property id=&quot;20148&quot; value=&quot;5&quot;/&gt;&lt;property id=&quot;20300&quot; value=&quot;Slide 84 - &amp;quot;method to remove non-numeric characters&amp;quot;&quot;/&gt;&lt;property id=&quot;20307&quot; value=&quot;469&quot;/&gt;&lt;/object&gt;&lt;object type=&quot;3&quot; unique_id=&quot;13552&quot;&gt;&lt;property id=&quot;20148&quot; value=&quot;5&quot;/&gt;&lt;property id=&quot;20300&quot; value=&quot;Slide 90 - &amp;quot;division rounding (from msdn)&amp;quot;&quot;/&gt;&lt;property id=&quot;20307&quot; value=&quot;463&quot;/&gt;&lt;/object&gt;&lt;object type=&quot;3&quot; unique_id=&quot;13553&quot;&gt;&lt;property id=&quot;20148&quot; value=&quot;5&quot;/&gt;&lt;property id=&quot;20300&quot; value=&quot;Slide 97 - &amp;quot;modulus examples&amp;quot;&quot;/&gt;&lt;property id=&quot;20307&quot; value=&quot;464&quot;/&gt;&lt;/object&gt;&lt;object type=&quot;3&quot; unique_id=&quot;13554&quot;&gt;&lt;property id=&quot;20148&quot; value=&quot;5&quot;/&gt;&lt;property id=&quot;20300&quot; value=&quot;Slide 99 - &amp;quot;tostring method&amp;quot;&quot;/&gt;&lt;property id=&quot;20307&quot; value=&quot;466&quot;/&gt;&lt;/object&gt;&lt;object type=&quot;3&quot; unique_id=&quot;13555&quot;&gt;&lt;property id=&quot;20148&quot; value=&quot;5&quot;/&gt;&lt;property id=&quot;20300&quot; value=&quot;Slide 105 - &amp;quot;datetime tostring formats&amp;quot;&quot;/&gt;&lt;property id=&quot;20307&quot; value=&quot;465&quot;/&gt;&lt;/object&gt;&lt;object type=&quot;3&quot; unique_id=&quot;13556&quot;&gt;&lt;property id=&quot;20148&quot; value=&quot;5&quot;/&gt;&lt;property id=&quot;20300&quot; value=&quot;Slide 106 - &amp;quot;wpf demo of datetime&amp;quot;&quot;/&gt;&lt;property id=&quot;20307&quot; value=&quot;467&quot;/&gt;&lt;/object&gt;&lt;object type=&quot;3&quot; unique_id=&quot;13557&quot;&gt;&lt;property id=&quot;20148&quot; value=&quot;5&quot;/&gt;&lt;property id=&quot;20300&quot; value=&quot;Slide 122 - &amp;quot;Finalizing an application&amp;quot;&quot;/&gt;&lt;property id=&quot;20307&quot; value=&quot;478&quot;/&gt;&lt;/object&gt;&lt;object type=&quot;3&quot; unique_id=&quot;13558&quot;&gt;&lt;property id=&quot;20148&quot; value=&quot;5&quot;/&gt;&lt;property id=&quot;20300&quot; value=&quot;Slide 123 - &amp;quot;Assignment&amp;quot;&quot;/&gt;&lt;property id=&quot;20307&quot; value=&quot;479&quot;/&gt;&lt;/object&gt;&lt;object type=&quot;3&quot; unique_id=&quot;13559&quot;&gt;&lt;property id=&quot;20148&quot; value=&quot;5&quot;/&gt;&lt;property id=&quot;20300&quot; value=&quot;Slide 124 - &amp;quot;Tab order&amp;quot;&quot;/&gt;&lt;property id=&quot;20307&quot; value=&quot;480&quot;/&gt;&lt;/object&gt;&lt;object type=&quot;3&quot; unique_id=&quot;13560&quot;&gt;&lt;property id=&quot;20148&quot; value=&quot;5&quot;/&gt;&lt;property id=&quot;20300&quot; value=&quot;Slide 125 - &amp;quot;Tab order&amp;quot;&quot;/&gt;&lt;property id=&quot;20307&quot; value=&quot;481&quot;/&gt;&lt;/object&gt;&lt;object type=&quot;3&quot; unique_id=&quot;13561&quot;&gt;&lt;property id=&quot;20148&quot; value=&quot;5&quot;/&gt;&lt;property id=&quot;20300&quot; value=&quot;Slide 126 - &amp;quot;Focus method&amp;quot;&quot;/&gt;&lt;property id=&quot;20307&quot; value=&quot;482&quot;/&gt;&lt;/object&gt;&lt;object type=&quot;3&quot; unique_id=&quot;13562&quot;&gt;&lt;property id=&quot;20148&quot; value=&quot;5&quot;/&gt;&lt;property id=&quot;20300&quot; value=&quot;Slide 127 - &amp;quot;Locking an object&amp;quot;&quot;/&gt;&lt;property id=&quot;20307&quot; value=&quot;483&quot;/&gt;&lt;/object&gt;&lt;object type=&quot;3&quot; unique_id=&quot;13563&quot;&gt;&lt;property id=&quot;20148&quot; value=&quot;5&quot;/&gt;&lt;property id=&quot;20300&quot; value=&quot;Slide 128 - &amp;quot;Shortcut keys&amp;quot;&quot;/&gt;&lt;property id=&quot;20307&quot; value=&quot;484&quot;/&gt;&lt;/object&gt;&lt;object type=&quot;3&quot; unique_id=&quot;13564&quot;&gt;&lt;property id=&quot;20148&quot; value=&quot;5&quot;/&gt;&lt;property id=&quot;20300&quot; value=&quot;Slide 129 - &amp;quot;Accept/cancel buttons&amp;quot;&quot;/&gt;&lt;property id=&quot;20307&quot; value=&quot;485&quot;/&gt;&lt;/object&gt;&lt;object type=&quot;3&quot; unique_id=&quot;13565&quot;&gt;&lt;property id=&quot;20148&quot; value=&quot;5&quot;/&gt;&lt;property id=&quot;20300&quot; value=&quot;Slide 130 - &amp;quot;Update your program&amp;quot;&quot;/&gt;&lt;property id=&quot;20307&quot; value=&quot;486&quot;/&gt;&lt;/object&gt;&lt;object type=&quot;3&quot; unique_id=&quot;13566&quot;&gt;&lt;property id=&quot;20148&quot; value=&quot;5&quot;/&gt;&lt;property id=&quot;20300&quot; value=&quot;Slide 131 - &amp;quot;Anchoring controls&amp;quot;&quot;/&gt;&lt;property id=&quot;20307&quot; value=&quot;487&quot;/&gt;&lt;/object&gt;&lt;object type=&quot;3&quot; unique_id=&quot;13567&quot;&gt;&lt;property id=&quot;20148&quot; value=&quot;5&quot;/&gt;&lt;property id=&quot;20300&quot; value=&quot;Slide 132 - &amp;quot;Anchoring controls&amp;quot;&quot;/&gt;&lt;property id=&quot;20307&quot; value=&quot;488&quot;/&gt;&lt;/object&gt;&lt;object type=&quot;3&quot; unique_id=&quot;13568&quot;&gt;&lt;property id=&quot;20148&quot; value=&quot;5&quot;/&gt;&lt;property id=&quot;20300&quot; value=&quot;Slide 133 - &amp;quot;Anchor a resizing exit button&amp;quot;&quot;/&gt;&lt;property id=&quot;20307&quot; value=&quot;489&quot;/&gt;&lt;/object&gt;&lt;object type=&quot;3&quot; unique_id=&quot;13569&quot;&gt;&lt;property id=&quot;20148&quot; value=&quot;5&quot;/&gt;&lt;property id=&quot;20300&quot; value=&quot;Slide 134&quot;/&gt;&lt;property id=&quot;20307&quot; value=&quot;490&quot;/&gt;&lt;/object&gt;&lt;object type=&quot;3&quot; unique_id=&quot;13570&quot;&gt;&lt;property id=&quot;20148&quot; value=&quot;5&quot;/&gt;&lt;property id=&quot;20300&quot; value=&quot;Slide 135 - &amp;quot;Adding a welcome screen&amp;quot;&quot;/&gt;&lt;property id=&quot;20307&quot; value=&quot;491&quot;/&gt;&lt;/object&gt;&lt;object type=&quot;3&quot; unique_id=&quot;13571&quot;&gt;&lt;property id=&quot;20148&quot; value=&quot;5&quot;/&gt;&lt;property id=&quot;20300&quot; value=&quot;Slide 136&quot;/&gt;&lt;property id=&quot;20307&quot; value=&quot;492&quot;/&gt;&lt;/object&gt;&lt;object type=&quot;3&quot; unique_id=&quot;13572&quot;&gt;&lt;property id=&quot;20148&quot; value=&quot;5&quot;/&gt;&lt;property id=&quot;20300&quot; value=&quot;Slide 137 - &amp;quot;Assignment&amp;quot;&quot;/&gt;&lt;property id=&quot;20307&quot; value=&quot;493&quot;/&gt;&lt;/object&gt;&lt;object type=&quot;3&quot; unique_id=&quot;13573&quot;&gt;&lt;property id=&quot;20148&quot; value=&quot;5&quot;/&gt;&lt;property id=&quot;20300&quot; value=&quot;Slide 138 - &amp;quot;Assignment&amp;quot;&quot;/&gt;&lt;property id=&quot;20307&quot; value=&quot;494&quot;/&gt;&lt;/object&gt;&lt;/object&gt;&lt;/object&gt;&lt;/database&gt;"/>
  <p:tag name="SECTOMILLISECCONVERTED" val="1"/>
</p:tagLst>
</file>

<file path=ppt/theme/theme1.xml><?xml version="1.0" encoding="utf-8"?>
<a:theme xmlns:a="http://schemas.openxmlformats.org/drawingml/2006/main" name="MSTC PowerPoint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3F3E4A144E674BAC6F2237AADC6794" ma:contentTypeVersion="0" ma:contentTypeDescription="Create a new document." ma:contentTypeScope="" ma:versionID="4144a10a846bd135ba26dc4bb183722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7D8B3A-6C63-4BAC-85AE-A48571BBC96E}">
  <ds:schemaRefs>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AF93524-A8A9-4625-BB9D-0886DB662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57FCF5A-64A1-4222-9B63-E4E98EF2BD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MSTC PowerPoint Template</Template>
  <TotalTime>2826</TotalTime>
  <Words>5474</Words>
  <Application>Microsoft Office PowerPoint</Application>
  <PresentationFormat>On-screen Show (4:3)</PresentationFormat>
  <Paragraphs>790</Paragraphs>
  <Slides>139</Slides>
  <Notes>99</Notes>
  <HiddenSlides>8</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MSTC PowerPoint Template</vt:lpstr>
      <vt:lpstr>Unit 4 – Sequential Processing</vt:lpstr>
      <vt:lpstr>Reading for this unit</vt:lpstr>
      <vt:lpstr>PowerPoint Presentation</vt:lpstr>
      <vt:lpstr>Intro to wpf</vt:lpstr>
      <vt:lpstr>Comparison to forms</vt:lpstr>
      <vt:lpstr>Wpf layout</vt:lpstr>
      <vt:lpstr>Document outine</vt:lpstr>
      <vt:lpstr>Xaml</vt:lpstr>
      <vt:lpstr>Xaml window</vt:lpstr>
      <vt:lpstr>Xaml window</vt:lpstr>
      <vt:lpstr>Xaml and property window</vt:lpstr>
      <vt:lpstr>IN class prep</vt:lpstr>
      <vt:lpstr>Update your program</vt:lpstr>
      <vt:lpstr>Creating event handlers</vt:lpstr>
      <vt:lpstr>Update your program</vt:lpstr>
      <vt:lpstr>Text box properties</vt:lpstr>
      <vt:lpstr>Text box properties</vt:lpstr>
      <vt:lpstr>Update your form</vt:lpstr>
      <vt:lpstr>Date picker</vt:lpstr>
      <vt:lpstr>Date picker</vt:lpstr>
      <vt:lpstr>Date picker</vt:lpstr>
      <vt:lpstr>Update form</vt:lpstr>
      <vt:lpstr>variables</vt:lpstr>
      <vt:lpstr>variables</vt:lpstr>
      <vt:lpstr>variables</vt:lpstr>
      <vt:lpstr>Declaring variables</vt:lpstr>
      <vt:lpstr>Memory handling</vt:lpstr>
      <vt:lpstr>Naming variables</vt:lpstr>
      <vt:lpstr>Code(and variable) quality</vt:lpstr>
      <vt:lpstr>Naming variables</vt:lpstr>
      <vt:lpstr>Variables good/bad?</vt:lpstr>
      <vt:lpstr>PowerPoint Presentation</vt:lpstr>
      <vt:lpstr>Naming variables</vt:lpstr>
      <vt:lpstr>Variable types (common)</vt:lpstr>
      <vt:lpstr>Variable types, part 2</vt:lpstr>
      <vt:lpstr>Declaring default variables</vt:lpstr>
      <vt:lpstr>initializing variables</vt:lpstr>
      <vt:lpstr>Assigning to variables</vt:lpstr>
      <vt:lpstr>Practice making these variables.  Include comments</vt:lpstr>
      <vt:lpstr>Notes regarding variables just created</vt:lpstr>
      <vt:lpstr>Variable declaration</vt:lpstr>
      <vt:lpstr>Variables cannot be keywords</vt:lpstr>
      <vt:lpstr>Declaring datetime</vt:lpstr>
      <vt:lpstr>assignment</vt:lpstr>
      <vt:lpstr>Do this on your file</vt:lpstr>
      <vt:lpstr>memory – further explanation</vt:lpstr>
      <vt:lpstr>Setting default date in xaml</vt:lpstr>
      <vt:lpstr>On your bowling program</vt:lpstr>
      <vt:lpstr>constants</vt:lpstr>
      <vt:lpstr>Constant naming</vt:lpstr>
      <vt:lpstr>Constant location</vt:lpstr>
      <vt:lpstr>Update your program</vt:lpstr>
      <vt:lpstr>Intrinsic constant</vt:lpstr>
      <vt:lpstr>Constants vs literals</vt:lpstr>
      <vt:lpstr>When to use constants instead of literals?</vt:lpstr>
      <vt:lpstr>Variable scope</vt:lpstr>
      <vt:lpstr>Local variables</vt:lpstr>
      <vt:lpstr>Class level variables</vt:lpstr>
      <vt:lpstr>Global Variables</vt:lpstr>
      <vt:lpstr>Where to declare variables</vt:lpstr>
      <vt:lpstr>Multiple variable declarations</vt:lpstr>
      <vt:lpstr>Sequential processing-input</vt:lpstr>
      <vt:lpstr>Converting data types</vt:lpstr>
      <vt:lpstr>implicit typecasting</vt:lpstr>
      <vt:lpstr>implicit castings</vt:lpstr>
      <vt:lpstr>Types of conversions</vt:lpstr>
      <vt:lpstr>Explicit conversions</vt:lpstr>
      <vt:lpstr>conversions of decimal</vt:lpstr>
      <vt:lpstr>Parse method</vt:lpstr>
      <vt:lpstr>Not all controls need to be converted</vt:lpstr>
      <vt:lpstr>Widening and narrowing conversion</vt:lpstr>
      <vt:lpstr>conversion comparison</vt:lpstr>
      <vt:lpstr>How to test using debugger</vt:lpstr>
      <vt:lpstr>Update bowling program</vt:lpstr>
      <vt:lpstr>Next assignment</vt:lpstr>
      <vt:lpstr>Project Level Documentation placed in it's own class</vt:lpstr>
      <vt:lpstr>Creating a Welcome Screen</vt:lpstr>
      <vt:lpstr>Timer method</vt:lpstr>
      <vt:lpstr>Timer_Tick method</vt:lpstr>
      <vt:lpstr>welcome screen</vt:lpstr>
      <vt:lpstr>within the main window cs file</vt:lpstr>
      <vt:lpstr>date picker properties</vt:lpstr>
      <vt:lpstr>how to handle datepicker selected date</vt:lpstr>
      <vt:lpstr>method to remove non-numeric characters</vt:lpstr>
      <vt:lpstr>Text of removenonalphanumeric method</vt:lpstr>
      <vt:lpstr>PowerPoint Presentation</vt:lpstr>
      <vt:lpstr>sequential processing-calculations</vt:lpstr>
      <vt:lpstr>order of precedence</vt:lpstr>
      <vt:lpstr>examples</vt:lpstr>
      <vt:lpstr>integer division</vt:lpstr>
      <vt:lpstr>division rounding (from msdn)</vt:lpstr>
      <vt:lpstr>integer division</vt:lpstr>
      <vt:lpstr>mixed type math</vt:lpstr>
      <vt:lpstr>Doubles and Decimals</vt:lpstr>
      <vt:lpstr>examples</vt:lpstr>
      <vt:lpstr>update your program</vt:lpstr>
      <vt:lpstr>modulus</vt:lpstr>
      <vt:lpstr>modulus examples</vt:lpstr>
      <vt:lpstr>date calculations</vt:lpstr>
      <vt:lpstr>tostring method</vt:lpstr>
      <vt:lpstr>datetime formats</vt:lpstr>
      <vt:lpstr>datetime tostring() methods</vt:lpstr>
      <vt:lpstr>Addl datetime formatting</vt:lpstr>
      <vt:lpstr>datetime formatted ex’s</vt:lpstr>
      <vt:lpstr>update your program</vt:lpstr>
      <vt:lpstr>datetime tostring formats</vt:lpstr>
      <vt:lpstr>wpf demo of datetime</vt:lpstr>
      <vt:lpstr>update program</vt:lpstr>
      <vt:lpstr>string processing</vt:lpstr>
      <vt:lpstr>concantenation details</vt:lpstr>
      <vt:lpstr>update your program</vt:lpstr>
      <vt:lpstr>combined assignment operators</vt:lpstr>
      <vt:lpstr>increment and decrement operators</vt:lpstr>
      <vt:lpstr>formatting output</vt:lpstr>
      <vt:lpstr>formatting using tostring()</vt:lpstr>
      <vt:lpstr>tostring() formats</vt:lpstr>
      <vt:lpstr>formatting examples</vt:lpstr>
      <vt:lpstr>update your program</vt:lpstr>
      <vt:lpstr>syntax vs logic errors</vt:lpstr>
      <vt:lpstr>runtime errors</vt:lpstr>
      <vt:lpstr>Logic errors</vt:lpstr>
      <vt:lpstr>Assignment</vt:lpstr>
      <vt:lpstr>Finalizing an application</vt:lpstr>
      <vt:lpstr>Assignment</vt:lpstr>
      <vt:lpstr>Tab order</vt:lpstr>
      <vt:lpstr>Tab order</vt:lpstr>
      <vt:lpstr>Focus method</vt:lpstr>
      <vt:lpstr>Locking an object</vt:lpstr>
      <vt:lpstr>Shortcut keys</vt:lpstr>
      <vt:lpstr>Accept/cancel buttons</vt:lpstr>
      <vt:lpstr>Update your program</vt:lpstr>
      <vt:lpstr>Anchoring controls</vt:lpstr>
      <vt:lpstr>Anchoring controls</vt:lpstr>
      <vt:lpstr>Anchor a resizing exit button</vt:lpstr>
      <vt:lpstr>PowerPoint Presentation</vt:lpstr>
      <vt:lpstr>Adding a welcome screen</vt:lpstr>
      <vt:lpstr>Assignment</vt:lpstr>
      <vt:lpstr>Try – catch - finally</vt:lpstr>
      <vt:lpstr>Assignment</vt:lpstr>
    </vt:vector>
  </TitlesOfParts>
  <Company>MSTC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MSTC</dc:title>
  <dc:creator>Gaul, Volker</dc:creator>
  <cp:lastModifiedBy>Presley, Brent A</cp:lastModifiedBy>
  <cp:revision>243</cp:revision>
  <cp:lastPrinted>2013-01-16T16:22:27Z</cp:lastPrinted>
  <dcterms:created xsi:type="dcterms:W3CDTF">2013-08-16T14:20:36Z</dcterms:created>
  <dcterms:modified xsi:type="dcterms:W3CDTF">2015-10-26T16:15:11Z</dcterms:modified>
</cp:coreProperties>
</file>